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85" r:id="rId3"/>
    <p:sldId id="286" r:id="rId4"/>
    <p:sldId id="287" r:id="rId5"/>
    <p:sldId id="288" r:id="rId6"/>
    <p:sldId id="289" r:id="rId7"/>
    <p:sldId id="259" r:id="rId8"/>
    <p:sldId id="258" r:id="rId9"/>
    <p:sldId id="290" r:id="rId10"/>
    <p:sldId id="260" r:id="rId11"/>
    <p:sldId id="263" r:id="rId12"/>
    <p:sldId id="299" r:id="rId13"/>
    <p:sldId id="264" r:id="rId14"/>
    <p:sldId id="291" r:id="rId15"/>
    <p:sldId id="292" r:id="rId16"/>
    <p:sldId id="297" r:id="rId17"/>
    <p:sldId id="261" r:id="rId18"/>
    <p:sldId id="262" r:id="rId19"/>
    <p:sldId id="298" r:id="rId20"/>
    <p:sldId id="293" r:id="rId21"/>
    <p:sldId id="294" r:id="rId22"/>
    <p:sldId id="295" r:id="rId23"/>
    <p:sldId id="296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3F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8"/>
    <p:restoredTop sz="91497"/>
  </p:normalViewPr>
  <p:slideViewPr>
    <p:cSldViewPr snapToGrid="0" snapToObjects="1">
      <p:cViewPr varScale="1">
        <p:scale>
          <a:sx n="112" d="100"/>
          <a:sy n="112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839F797C-F4A2-FB4B-9C0C-E03DB62B877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395CEE5D-D813-B544-805F-49A5295924E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3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6448B647-5B79-7646-8ADC-D42630B5E5F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8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fld id="{1C371193-8846-BC49-88A4-F563BA82BC89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0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fld id="{A7611EC4-7BC2-BB48-A161-B105697FCC99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0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6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6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44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52.emf"/><Relationship Id="rId2" Type="http://schemas.openxmlformats.org/officeDocument/2006/relationships/oleObject" Target="../embeddings/oleObject79.bin"/><Relationship Id="rId16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8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8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9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17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10.png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4.png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6.png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29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9.png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4.png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.pn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41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9.png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5.bin"/><Relationship Id="rId10" Type="http://schemas.openxmlformats.org/officeDocument/2006/relationships/image" Target="../media/image4.png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General announcements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193801"/>
            <a:ext cx="8623300" cy="4620308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>
                <a:latin typeface="+mj-lt"/>
                <a:cs typeface="Times New Roman" panose="02020603050405020304" pitchFamily="18" charset="0"/>
              </a:rPr>
              <a:t>Your </a:t>
            </a:r>
            <a:r>
              <a:rPr lang="en-US" sz="5100" b="1" dirty="0">
                <a:latin typeface="+mj-lt"/>
                <a:cs typeface="Times New Roman" panose="02020603050405020304" pitchFamily="18" charset="0"/>
              </a:rPr>
              <a:t>lab write-up </a:t>
            </a:r>
            <a:r>
              <a:rPr lang="en-US" sz="5100" dirty="0">
                <a:latin typeface="+mj-lt"/>
                <a:cs typeface="Times New Roman" panose="02020603050405020304" pitchFamily="18" charset="0"/>
              </a:rPr>
              <a:t>is due soon . . . </a:t>
            </a:r>
            <a:endParaRPr lang="en-US" sz="5100" b="1" u="sng" dirty="0">
              <a:latin typeface="+mj-lt"/>
              <a:cs typeface="Times New Roman" panose="02020603050405020304" pitchFamily="18" charset="0"/>
            </a:endParaRPr>
          </a:p>
          <a:p>
            <a:endParaRPr lang="en-US" sz="38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5100" dirty="0">
                <a:latin typeface="+mj-lt"/>
                <a:cs typeface="Times New Roman" panose="02020603050405020304" pitchFamily="18" charset="0"/>
              </a:rPr>
              <a:t>Need help on the lab or the homework/</a:t>
            </a:r>
            <a:r>
              <a:rPr lang="en-US" sz="5100" dirty="0" err="1">
                <a:latin typeface="+mj-lt"/>
                <a:cs typeface="Times New Roman" panose="02020603050405020304" pitchFamily="18" charset="0"/>
              </a:rPr>
              <a:t>XtraWrk</a:t>
            </a:r>
            <a:r>
              <a:rPr lang="en-US" sz="5100" dirty="0">
                <a:latin typeface="+mj-lt"/>
                <a:cs typeface="Times New Roman" panose="02020603050405020304" pitchFamily="18" charset="0"/>
              </a:rPr>
              <a:t>? </a:t>
            </a:r>
          </a:p>
          <a:p>
            <a:pPr lvl="1"/>
            <a:r>
              <a:rPr lang="en-US" sz="4200" dirty="0">
                <a:latin typeface="+mj-lt"/>
              </a:rPr>
              <a:t>Extra help, A, D, E, F</a:t>
            </a:r>
          </a:p>
          <a:p>
            <a:pPr lvl="1"/>
            <a:endParaRPr lang="en-US" sz="3200" dirty="0">
              <a:latin typeface="+mj-lt"/>
            </a:endParaRPr>
          </a:p>
          <a:p>
            <a:r>
              <a:rPr lang="en-US" sz="5100" dirty="0">
                <a:latin typeface="+mj-lt"/>
              </a:rPr>
              <a:t>Clarifications/reminders!</a:t>
            </a:r>
          </a:p>
          <a:p>
            <a:pPr lvl="1"/>
            <a:r>
              <a:rPr lang="en-US" sz="4200" dirty="0">
                <a:latin typeface="+mj-lt"/>
              </a:rPr>
              <a:t>“blurb” means brief descriptions of what you’re doing in each part. WE have </a:t>
            </a:r>
            <a:r>
              <a:rPr lang="en-US" sz="4200" dirty="0" err="1">
                <a:latin typeface="+mj-lt"/>
              </a:rPr>
              <a:t>blurbed</a:t>
            </a:r>
            <a:r>
              <a:rPr lang="en-US" sz="4200" dirty="0">
                <a:latin typeface="+mj-lt"/>
              </a:rPr>
              <a:t> questions 1, 2, and 3 for you on the template </a:t>
            </a:r>
            <a:r>
              <a:rPr lang="mr-IN" sz="4200" dirty="0">
                <a:latin typeface="+mj-lt"/>
              </a:rPr>
              <a:t>–</a:t>
            </a:r>
            <a:r>
              <a:rPr lang="en-US" sz="4200" dirty="0">
                <a:latin typeface="+mj-lt"/>
              </a:rPr>
              <a:t> YOU have to blurb parts a-e for questions 4 and 5.</a:t>
            </a:r>
          </a:p>
          <a:p>
            <a:pPr lvl="1"/>
            <a:r>
              <a:rPr lang="en-US" sz="4200" dirty="0">
                <a:latin typeface="+mj-lt"/>
              </a:rPr>
              <a:t>The “write-up” is your cover sheet + answers to any analysis/calculation questions + graphs of data. Basically the template + your two graphs stapled to the back.</a:t>
            </a:r>
          </a:p>
          <a:p>
            <a:pPr lvl="1"/>
            <a:r>
              <a:rPr lang="en-US" sz="4200" dirty="0">
                <a:latin typeface="+mj-lt"/>
              </a:rPr>
              <a:t>Remember to mark clearly on your graphs the two points you used for your calculations!</a:t>
            </a:r>
          </a:p>
          <a:p>
            <a:pPr lvl="1"/>
            <a:endParaRPr lang="en-US" sz="4200" dirty="0">
              <a:latin typeface="+mj-lt"/>
            </a:endParaRPr>
          </a:p>
          <a:p>
            <a:r>
              <a:rPr lang="en-US" sz="5000" dirty="0">
                <a:latin typeface="+mj-lt"/>
                <a:cs typeface="Times New Roman" panose="02020603050405020304" pitchFamily="18" charset="0"/>
              </a:rPr>
              <a:t>About that homework . . . (look at example of “good” work)</a:t>
            </a:r>
            <a:endParaRPr lang="en-US" sz="5000" dirty="0">
              <a:latin typeface="+mj-lt"/>
            </a:endParaRPr>
          </a:p>
          <a:p>
            <a:pPr lvl="1"/>
            <a:endParaRPr lang="en-US" sz="5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18034-EB46-844B-AD84-0CEF2645583E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  </a:t>
            </a:r>
          </a:p>
        </p:txBody>
      </p:sp>
    </p:spTree>
    <p:extLst>
      <p:ext uri="{BB962C8B-B14F-4D97-AF65-F5344CB8AC3E}">
        <p14:creationId xmlns:p14="http://schemas.microsoft.com/office/powerpoint/2010/main" val="411789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241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 to solve problems with kinematic equations--</a:t>
            </a:r>
            <a:b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dirty="0">
                <a:solidFill>
                  <a:srgbClr val="223F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First--the quick and perilous way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001819"/>
            <a:ext cx="8229600" cy="24257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problem. Twice.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the equation(s) you need based on what you know and what you want.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Plug in numbers and check your units and signs.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all of your 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27F70-7AC7-7646-9BBC-129A9118F302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10.)   </a:t>
            </a:r>
          </a:p>
        </p:txBody>
      </p:sp>
    </p:spTree>
    <p:extLst>
      <p:ext uri="{BB962C8B-B14F-4D97-AF65-F5344CB8AC3E}">
        <p14:creationId xmlns:p14="http://schemas.microsoft.com/office/powerpoint/2010/main" val="362768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Example #2 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–</a:t>
            </a:r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sea anemone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97" y="1600200"/>
            <a:ext cx="8677468" cy="45259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+mj-lt"/>
              </a:rPr>
              <a:t>1.) The stinger covering sea anemone tentacles accelerates from zero to 80 mph (approx. 40 m/s) in 700 nanoseconds.  What is the acceleration?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0C955D3-6A6A-3E4B-AEDD-4D515B1E2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83411"/>
              </p:ext>
            </p:extLst>
          </p:nvPr>
        </p:nvGraphicFramePr>
        <p:xfrm>
          <a:off x="3469270" y="2929731"/>
          <a:ext cx="2073114" cy="214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1092200" progId="Equation.DSMT4">
                  <p:embed/>
                </p:oleObj>
              </mc:Choice>
              <mc:Fallback>
                <p:oleObj name="Equation" r:id="rId2" imgW="1054100" imgH="10922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270" y="2929731"/>
                        <a:ext cx="2073114" cy="2148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BEE5E7-56F5-9A46-B457-D7B49E2B0029}"/>
              </a:ext>
            </a:extLst>
          </p:cNvPr>
          <p:cNvSpPr txBox="1"/>
          <p:nvPr/>
        </p:nvSpPr>
        <p:spPr>
          <a:xfrm>
            <a:off x="8561070" y="6444862"/>
            <a:ext cx="53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11.)   </a:t>
            </a:r>
          </a:p>
        </p:txBody>
      </p:sp>
    </p:spTree>
    <p:extLst>
      <p:ext uri="{BB962C8B-B14F-4D97-AF65-F5344CB8AC3E}">
        <p14:creationId xmlns:p14="http://schemas.microsoft.com/office/powerpoint/2010/main" val="27508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5"/>
            <a:ext cx="8229600" cy="21474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 to solve problems with kinematic equations--</a:t>
            </a:r>
            <a:b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sz="4000" dirty="0">
                <a:solidFill>
                  <a:srgbClr val="223F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Second--the Safe Way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B2AD50-BCAE-E444-A652-9CD3C70C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44700"/>
            <a:ext cx="8966200" cy="45259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problem. Twice.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a picture and indicate your frame of reference, including where your axes are and which way is +.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all the known quantities (with their units) and the unknown quantity you are solving for. A chart is really helpful here (like the lab). Circle the unknowns.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any necessary unit conversions now.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the equation(s) you need based on what you know and what you want.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Plug in numbers and check your units and signs.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all of your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FE93B-6755-504C-AA1D-AAF43DD24D68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12.)   </a:t>
            </a:r>
          </a:p>
        </p:txBody>
      </p:sp>
    </p:spTree>
    <p:extLst>
      <p:ext uri="{BB962C8B-B14F-4D97-AF65-F5344CB8AC3E}">
        <p14:creationId xmlns:p14="http://schemas.microsoft.com/office/powerpoint/2010/main" val="64160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Example #2 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–</a:t>
            </a:r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sea anemone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stinger covering sea anemone tentacles accelerates from zero to 80 mph (approx. 40 m/s) in 700 nanoseconds.  What is the acceleration?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098656"/>
              </p:ext>
            </p:extLst>
          </p:nvPr>
        </p:nvGraphicFramePr>
        <p:xfrm>
          <a:off x="6663698" y="4072351"/>
          <a:ext cx="1743702" cy="180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1092200" progId="Equation.DSMT4">
                  <p:embed/>
                </p:oleObj>
              </mc:Choice>
              <mc:Fallback>
                <p:oleObj name="Equation" r:id="rId2" imgW="1054100" imgH="10922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698" y="4072351"/>
                        <a:ext cx="1743702" cy="1806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C75213-BB6A-E544-86E6-4A468AA02876}"/>
              </a:ext>
            </a:extLst>
          </p:cNvPr>
          <p:cNvSpPr txBox="1"/>
          <p:nvPr/>
        </p:nvSpPr>
        <p:spPr>
          <a:xfrm>
            <a:off x="554182" y="3033879"/>
            <a:ext cx="798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you don’t really need a picture.  I wouldn’t hurt to identify the parameters, though, so: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27124-A96D-D54F-B730-E7969907DA47}"/>
              </a:ext>
            </a:extLst>
          </p:cNvPr>
          <p:cNvSpPr txBox="1"/>
          <p:nvPr/>
        </p:nvSpPr>
        <p:spPr>
          <a:xfrm>
            <a:off x="3472548" y="4072352"/>
            <a:ext cx="2826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kinematic equation that does the job for us is: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8050" y="4296346"/>
            <a:ext cx="2162175" cy="1317625"/>
            <a:chOff x="908050" y="4296346"/>
            <a:chExt cx="2162175" cy="1317625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761542"/>
                </p:ext>
              </p:extLst>
            </p:nvPr>
          </p:nvGraphicFramePr>
          <p:xfrm>
            <a:off x="908050" y="4296346"/>
            <a:ext cx="67310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06400" imgH="203200" progId="Equation.DSMT4">
                    <p:embed/>
                  </p:oleObj>
                </mc:Choice>
                <mc:Fallback>
                  <p:oleObj name="Equation" r:id="rId4" imgW="4064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050" y="4296346"/>
                          <a:ext cx="673100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8376631"/>
                </p:ext>
              </p:extLst>
            </p:nvPr>
          </p:nvGraphicFramePr>
          <p:xfrm>
            <a:off x="908050" y="4637659"/>
            <a:ext cx="1450975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76300" imgH="203200" progId="Equation.DSMT4">
                    <p:embed/>
                  </p:oleObj>
                </mc:Choice>
                <mc:Fallback>
                  <p:oleObj name="Equation" r:id="rId6" imgW="876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050" y="4637659"/>
                          <a:ext cx="1450975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805932"/>
                </p:ext>
              </p:extLst>
            </p:nvPr>
          </p:nvGraphicFramePr>
          <p:xfrm>
            <a:off x="946150" y="4977384"/>
            <a:ext cx="21240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82700" imgH="190500" progId="Equation.DSMT4">
                    <p:embed/>
                  </p:oleObj>
                </mc:Choice>
                <mc:Fallback>
                  <p:oleObj name="Equation" r:id="rId8" imgW="1282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50" y="4977384"/>
                          <a:ext cx="21240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760012"/>
                </p:ext>
              </p:extLst>
            </p:nvPr>
          </p:nvGraphicFramePr>
          <p:xfrm>
            <a:off x="946150" y="5342509"/>
            <a:ext cx="54610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30200" imgH="165100" progId="Equation.DSMT4">
                    <p:embed/>
                  </p:oleObj>
                </mc:Choice>
                <mc:Fallback>
                  <p:oleObj name="Equation" r:id="rId10" imgW="330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50" y="5342509"/>
                          <a:ext cx="54610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E74D33-17D6-B04C-ADA9-4B22270DE3F7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13.)   </a:t>
            </a:r>
          </a:p>
        </p:txBody>
      </p:sp>
    </p:spTree>
    <p:extLst>
      <p:ext uri="{BB962C8B-B14F-4D97-AF65-F5344CB8AC3E}">
        <p14:creationId xmlns:p14="http://schemas.microsoft.com/office/powerpoint/2010/main" val="3067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Example #3 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–</a:t>
            </a:r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funny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In 2007, it took 4.77 seconds for a funny car to cover a quarter of a mile (approximately 400 meters) with a top end of 317 mph (approximately 160 m/s).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/>
          </p:cNvSpPr>
          <p:nvPr/>
        </p:nvSpPr>
        <p:spPr bwMode="auto">
          <a:xfrm>
            <a:off x="1260764" y="2942277"/>
            <a:ext cx="7426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a.) Assume the acceleration is constant and without using the elapsed time, determine the car’s acceleration.</a:t>
            </a: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1260764" y="3842523"/>
            <a:ext cx="75507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b.) Assume acceleration was constant and determine it using a second approach.</a:t>
            </a:r>
          </a:p>
        </p:txBody>
      </p:sp>
      <p:sp>
        <p:nvSpPr>
          <p:cNvPr id="6" name="Text Box 4"/>
          <p:cNvSpPr txBox="1">
            <a:spLocks/>
          </p:cNvSpPr>
          <p:nvPr/>
        </p:nvSpPr>
        <p:spPr bwMode="auto">
          <a:xfrm>
            <a:off x="1260764" y="4815190"/>
            <a:ext cx="4767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c.) Why the discrepancy?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D8747-D037-604D-9B4A-41DC186FF6B9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14.)   </a:t>
            </a:r>
          </a:p>
        </p:txBody>
      </p:sp>
    </p:spTree>
    <p:extLst>
      <p:ext uri="{BB962C8B-B14F-4D97-AF65-F5344CB8AC3E}">
        <p14:creationId xmlns:p14="http://schemas.microsoft.com/office/powerpoint/2010/main" val="32753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E4F4CA-25DB-8044-806C-54BF793C5816}"/>
              </a:ext>
            </a:extLst>
          </p:cNvPr>
          <p:cNvGrpSpPr/>
          <p:nvPr/>
        </p:nvGrpSpPr>
        <p:grpSpPr>
          <a:xfrm>
            <a:off x="314036" y="235527"/>
            <a:ext cx="8664864" cy="6386946"/>
            <a:chOff x="1143000" y="857250"/>
            <a:chExt cx="6977940" cy="5143500"/>
          </a:xfrm>
        </p:grpSpPr>
        <p:sp>
          <p:nvSpPr>
            <p:cNvPr id="19457" name="Text Box 3"/>
            <p:cNvSpPr txBox="1">
              <a:spLocks/>
            </p:cNvSpPr>
            <p:nvPr/>
          </p:nvSpPr>
          <p:spPr bwMode="auto">
            <a:xfrm>
              <a:off x="1237837" y="1194793"/>
              <a:ext cx="6883103" cy="57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latin typeface="+mj-lt"/>
                  <a:ea typeface="Palatino Linotype" charset="0"/>
                  <a:cs typeface="Palatino Linotype" charset="0"/>
                </a:rPr>
                <a:t>3.) In 2007, it took 4.77 seconds for a funny car to cover a quarter of a mile (approximately 400 meters) with a top end of 317 mph (approximately 160 m/s).</a:t>
              </a:r>
            </a:p>
          </p:txBody>
        </p:sp>
        <p:sp>
          <p:nvSpPr>
            <p:cNvPr id="19458" name="Rectangle 8"/>
            <p:cNvSpPr>
              <a:spLocks noChangeArrowheads="1"/>
            </p:cNvSpPr>
            <p:nvPr/>
          </p:nvSpPr>
          <p:spPr bwMode="auto">
            <a:xfrm>
              <a:off x="1143000" y="857250"/>
              <a:ext cx="6858000" cy="51435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9459" name="TextBox 9"/>
            <p:cNvSpPr txBox="1">
              <a:spLocks noChangeArrowheads="1"/>
            </p:cNvSpPr>
            <p:nvPr/>
          </p:nvSpPr>
          <p:spPr bwMode="auto">
            <a:xfrm>
              <a:off x="7658100" y="5711428"/>
              <a:ext cx="292068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810"/>
                <a:t>4.)</a:t>
              </a:r>
            </a:p>
          </p:txBody>
        </p:sp>
        <p:graphicFrame>
          <p:nvGraphicFramePr>
            <p:cNvPr id="13927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8134305"/>
                </p:ext>
              </p:extLst>
            </p:nvPr>
          </p:nvGraphicFramePr>
          <p:xfrm>
            <a:off x="4400550" y="1843985"/>
            <a:ext cx="2472636" cy="2082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89100" imgH="1422400" progId="Equation.DSMT4">
                    <p:embed/>
                  </p:oleObj>
                </mc:Choice>
                <mc:Fallback>
                  <p:oleObj name="Equation" r:id="rId3" imgW="1689100" imgH="1422400" progId="Equation.DSMT4">
                    <p:embed/>
                    <p:pic>
                      <p:nvPicPr>
                        <p:cNvPr id="13927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0550" y="1843985"/>
                          <a:ext cx="2472636" cy="2082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8673766"/>
                </p:ext>
              </p:extLst>
            </p:nvPr>
          </p:nvGraphicFramePr>
          <p:xfrm>
            <a:off x="6191645" y="4250145"/>
            <a:ext cx="1612243" cy="1556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04900" imgH="1066800" progId="Equation.DSMT4">
                    <p:embed/>
                  </p:oleObj>
                </mc:Choice>
                <mc:Fallback>
                  <p:oleObj name="Equation" r:id="rId5" imgW="1104900" imgH="1066800" progId="Equation.DSMT4">
                    <p:embed/>
                    <p:pic>
                      <p:nvPicPr>
                        <p:cNvPr id="13927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1645" y="4250145"/>
                          <a:ext cx="1612243" cy="1556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2" name="Text Box 4"/>
            <p:cNvSpPr txBox="1">
              <a:spLocks/>
            </p:cNvSpPr>
            <p:nvPr/>
          </p:nvSpPr>
          <p:spPr bwMode="auto">
            <a:xfrm>
              <a:off x="1588770" y="5028470"/>
              <a:ext cx="3446145" cy="32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latin typeface="+mj-lt"/>
                  <a:ea typeface="Palatino Linotype" charset="0"/>
                  <a:cs typeface="Palatino Linotype" charset="0"/>
                </a:rPr>
                <a:t>c.) Why the discrepancy?</a:t>
              </a:r>
            </a:p>
          </p:txBody>
        </p:sp>
        <p:sp>
          <p:nvSpPr>
            <p:cNvPr id="15" name="Text Box 4"/>
            <p:cNvSpPr txBox="1">
              <a:spLocks/>
            </p:cNvSpPr>
            <p:nvPr/>
          </p:nvSpPr>
          <p:spPr bwMode="auto">
            <a:xfrm>
              <a:off x="1948815" y="5309007"/>
              <a:ext cx="3446145" cy="2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800" dirty="0">
                  <a:latin typeface="+mj-lt"/>
                  <a:ea typeface="Palatino Linotype" charset="0"/>
                  <a:cs typeface="Palatino Linotype" charset="0"/>
                </a:rPr>
                <a:t>Acceleration was not constant in real life.</a:t>
              </a:r>
            </a:p>
          </p:txBody>
        </p:sp>
        <p:sp>
          <p:nvSpPr>
            <p:cNvPr id="19464" name="Text Box 4"/>
            <p:cNvSpPr txBox="1">
              <a:spLocks/>
            </p:cNvSpPr>
            <p:nvPr/>
          </p:nvSpPr>
          <p:spPr bwMode="auto">
            <a:xfrm>
              <a:off x="1588770" y="2072295"/>
              <a:ext cx="2707088" cy="10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latin typeface="+mj-lt"/>
                  <a:ea typeface="Palatino Linotype" charset="0"/>
                  <a:cs typeface="Palatino Linotype" charset="0"/>
                </a:rPr>
                <a:t>a.) Assume the acceleration is constant and without using the elapsed time, determine the car’s acceleration.</a:t>
              </a:r>
            </a:p>
          </p:txBody>
        </p:sp>
        <p:sp>
          <p:nvSpPr>
            <p:cNvPr id="19465" name="Text Box 4"/>
            <p:cNvSpPr txBox="1">
              <a:spLocks/>
            </p:cNvSpPr>
            <p:nvPr/>
          </p:nvSpPr>
          <p:spPr bwMode="auto">
            <a:xfrm>
              <a:off x="1588770" y="4058340"/>
              <a:ext cx="4466217" cy="57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latin typeface="+mj-lt"/>
                  <a:ea typeface="Palatino Linotype" charset="0"/>
                  <a:cs typeface="Palatino Linotype" charset="0"/>
                </a:rPr>
                <a:t>b.) Assume acceleration was constant and determine it using a second approach.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5924D6F-BD6D-1843-85F3-F04A273E72F2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15.)   </a:t>
            </a:r>
          </a:p>
        </p:txBody>
      </p:sp>
    </p:spTree>
    <p:extLst>
      <p:ext uri="{BB962C8B-B14F-4D97-AF65-F5344CB8AC3E}">
        <p14:creationId xmlns:p14="http://schemas.microsoft.com/office/powerpoint/2010/main" val="423651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pple Chancery"/>
                <a:cs typeface="Apple Chancery"/>
              </a:rPr>
              <a:t>How to solve problems with kinematic equations—Two ways—The safe way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Read the problem. Twice.</a:t>
            </a:r>
          </a:p>
          <a:p>
            <a:r>
              <a:rPr lang="en-US" dirty="0">
                <a:latin typeface="Times New Roman"/>
                <a:cs typeface="Times New Roman"/>
              </a:rPr>
              <a:t>Draw a picture and indicate your frame of reference, including where your axes are and which way is +.</a:t>
            </a:r>
          </a:p>
          <a:p>
            <a:r>
              <a:rPr lang="en-US" dirty="0">
                <a:latin typeface="Times New Roman"/>
                <a:cs typeface="Times New Roman"/>
              </a:rPr>
              <a:t>Write down all the known quantities (with their units) and the unknown quantity you are solving for. A chart is really helpful here (like the lab). Circle the unknowns.</a:t>
            </a:r>
          </a:p>
          <a:p>
            <a:r>
              <a:rPr lang="en-US" dirty="0">
                <a:latin typeface="Times New Roman"/>
                <a:cs typeface="Times New Roman"/>
              </a:rPr>
              <a:t>Do any necessary unit conversions now.</a:t>
            </a:r>
          </a:p>
          <a:p>
            <a:r>
              <a:rPr lang="en-US" dirty="0">
                <a:latin typeface="Times New Roman"/>
                <a:cs typeface="Times New Roman"/>
              </a:rPr>
              <a:t>Pick the equation(s) you need based on what you know and what you want.</a:t>
            </a:r>
          </a:p>
          <a:p>
            <a:r>
              <a:rPr lang="en-US" dirty="0">
                <a:latin typeface="Times New Roman"/>
                <a:cs typeface="Times New Roman"/>
              </a:rPr>
              <a:t>Plug in numbers and check your units and signs.</a:t>
            </a:r>
          </a:p>
          <a:p>
            <a:r>
              <a:rPr lang="en-US" b="1" dirty="0">
                <a:latin typeface="Times New Roman"/>
                <a:cs typeface="Times New Roman"/>
              </a:rPr>
              <a:t>Show all of your 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553C4-A3D5-6A42-AC47-F09C6907D70D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16.)   </a:t>
            </a:r>
          </a:p>
        </p:txBody>
      </p:sp>
    </p:spTree>
    <p:extLst>
      <p:ext uri="{BB962C8B-B14F-4D97-AF65-F5344CB8AC3E}">
        <p14:creationId xmlns:p14="http://schemas.microsoft.com/office/powerpoint/2010/main" val="350832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Example #1 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–</a:t>
            </a:r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 starts from rest and accelerates at 4.0 m/s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15 s.  How far has the car traveled in 15 s and what is its velocity at that time?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 this “the safe way,” which means you start with a sketch.)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45529" y="4023207"/>
            <a:ext cx="4741271" cy="1061600"/>
            <a:chOff x="859091" y="3265119"/>
            <a:chExt cx="6321694" cy="141546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89802" y="4014894"/>
              <a:ext cx="5658682" cy="373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4109" y="3734786"/>
              <a:ext cx="0" cy="5403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45300" y="4280477"/>
              <a:ext cx="6501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2898" y="4053959"/>
              <a:ext cx="7078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x(m)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9213" y="3734786"/>
              <a:ext cx="3808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9091" y="3645562"/>
              <a:ext cx="323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922" y="3265119"/>
              <a:ext cx="731102" cy="73110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383024" y="3645562"/>
              <a:ext cx="7629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F4FAC7A-9E85-D64D-88F0-640FBFE9E13B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17.)   </a:t>
            </a:r>
          </a:p>
        </p:txBody>
      </p:sp>
    </p:spTree>
    <p:extLst>
      <p:ext uri="{BB962C8B-B14F-4D97-AF65-F5344CB8AC3E}">
        <p14:creationId xmlns:p14="http://schemas.microsoft.com/office/powerpoint/2010/main" val="16609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8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example #1 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–</a:t>
            </a:r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The safe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671"/>
            <a:ext cx="8229600" cy="452596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 starts from rest and accelerates at 4.0 m/s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15 s.  How far has the car traveled in 15 s and what is its velocity at that time?</a:t>
            </a:r>
          </a:p>
          <a:p>
            <a:pPr marL="85725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1364" y="2317506"/>
            <a:ext cx="4741271" cy="1061600"/>
            <a:chOff x="859091" y="3265119"/>
            <a:chExt cx="6321694" cy="141546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989802" y="4014894"/>
              <a:ext cx="5658682" cy="373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044109" y="3734786"/>
              <a:ext cx="0" cy="5403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745300" y="4280477"/>
              <a:ext cx="6950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0.00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2898" y="4053959"/>
              <a:ext cx="7078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x(m)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9213" y="3734786"/>
              <a:ext cx="3808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+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9091" y="3645562"/>
              <a:ext cx="323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-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922" y="3265119"/>
              <a:ext cx="731102" cy="73110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383024" y="3645562"/>
              <a:ext cx="7629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4150"/>
              </p:ext>
            </p:extLst>
          </p:nvPr>
        </p:nvGraphicFramePr>
        <p:xfrm>
          <a:off x="623097" y="3791938"/>
          <a:ext cx="1578267" cy="242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1346200" progId="Equation.DSMT4">
                  <p:embed/>
                </p:oleObj>
              </mc:Choice>
              <mc:Fallback>
                <p:oleObj name="Equation" r:id="rId3" imgW="876300" imgH="1346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097" y="3791938"/>
                        <a:ext cx="1578267" cy="2423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629709"/>
              </p:ext>
            </p:extLst>
          </p:nvPr>
        </p:nvGraphicFramePr>
        <p:xfrm>
          <a:off x="2872394" y="3951006"/>
          <a:ext cx="5958019" cy="182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25800" imgH="990600" progId="Equation.3">
                  <p:embed/>
                </p:oleObj>
              </mc:Choice>
              <mc:Fallback>
                <p:oleObj name="Equation" r:id="rId5" imgW="3225800" imgH="9906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2394" y="3951006"/>
                        <a:ext cx="5958019" cy="1829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>
            <a:extLst>
              <a:ext uri="{FF2B5EF4-FFF2-40B4-BE49-F238E27FC236}">
                <a16:creationId xmlns:a16="http://schemas.microsoft.com/office/drawing/2014/main" id="{F701A1E7-CA19-C24F-870E-A7F00C115376}"/>
              </a:ext>
            </a:extLst>
          </p:cNvPr>
          <p:cNvSpPr/>
          <p:nvPr/>
        </p:nvSpPr>
        <p:spPr>
          <a:xfrm>
            <a:off x="6594764" y="4059382"/>
            <a:ext cx="83127" cy="2202873"/>
          </a:xfrm>
          <a:custGeom>
            <a:avLst/>
            <a:gdLst>
              <a:gd name="connsiteX0" fmla="*/ 83127 w 83127"/>
              <a:gd name="connsiteY0" fmla="*/ 0 h 2202873"/>
              <a:gd name="connsiteX1" fmla="*/ 55418 w 83127"/>
              <a:gd name="connsiteY1" fmla="*/ 152400 h 2202873"/>
              <a:gd name="connsiteX2" fmla="*/ 27709 w 83127"/>
              <a:gd name="connsiteY2" fmla="*/ 235527 h 2202873"/>
              <a:gd name="connsiteX3" fmla="*/ 13854 w 83127"/>
              <a:gd name="connsiteY3" fmla="*/ 277091 h 2202873"/>
              <a:gd name="connsiteX4" fmla="*/ 0 w 83127"/>
              <a:gd name="connsiteY4" fmla="*/ 346363 h 2202873"/>
              <a:gd name="connsiteX5" fmla="*/ 27709 w 83127"/>
              <a:gd name="connsiteY5" fmla="*/ 623454 h 2202873"/>
              <a:gd name="connsiteX6" fmla="*/ 55418 w 83127"/>
              <a:gd name="connsiteY6" fmla="*/ 706582 h 2202873"/>
              <a:gd name="connsiteX7" fmla="*/ 69272 w 83127"/>
              <a:gd name="connsiteY7" fmla="*/ 748145 h 2202873"/>
              <a:gd name="connsiteX8" fmla="*/ 83127 w 83127"/>
              <a:gd name="connsiteY8" fmla="*/ 789709 h 2202873"/>
              <a:gd name="connsiteX9" fmla="*/ 55418 w 83127"/>
              <a:gd name="connsiteY9" fmla="*/ 1343891 h 2202873"/>
              <a:gd name="connsiteX10" fmla="*/ 41563 w 83127"/>
              <a:gd name="connsiteY10" fmla="*/ 1385454 h 2202873"/>
              <a:gd name="connsiteX11" fmla="*/ 27709 w 83127"/>
              <a:gd name="connsiteY11" fmla="*/ 1482436 h 2202873"/>
              <a:gd name="connsiteX12" fmla="*/ 13854 w 83127"/>
              <a:gd name="connsiteY12" fmla="*/ 1593273 h 2202873"/>
              <a:gd name="connsiteX13" fmla="*/ 0 w 83127"/>
              <a:gd name="connsiteY13" fmla="*/ 1676400 h 2202873"/>
              <a:gd name="connsiteX14" fmla="*/ 13854 w 83127"/>
              <a:gd name="connsiteY14" fmla="*/ 2064327 h 2202873"/>
              <a:gd name="connsiteX15" fmla="*/ 27709 w 83127"/>
              <a:gd name="connsiteY15" fmla="*/ 2119745 h 2202873"/>
              <a:gd name="connsiteX16" fmla="*/ 55418 w 83127"/>
              <a:gd name="connsiteY16" fmla="*/ 2202873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127" h="2202873">
                <a:moveTo>
                  <a:pt x="83127" y="0"/>
                </a:moveTo>
                <a:cubicBezTo>
                  <a:pt x="78603" y="27144"/>
                  <a:pt x="63714" y="121982"/>
                  <a:pt x="55418" y="152400"/>
                </a:cubicBezTo>
                <a:cubicBezTo>
                  <a:pt x="47733" y="180579"/>
                  <a:pt x="36945" y="207818"/>
                  <a:pt x="27709" y="235527"/>
                </a:cubicBezTo>
                <a:cubicBezTo>
                  <a:pt x="23091" y="249382"/>
                  <a:pt x="16718" y="262770"/>
                  <a:pt x="13854" y="277091"/>
                </a:cubicBezTo>
                <a:lnTo>
                  <a:pt x="0" y="346363"/>
                </a:lnTo>
                <a:cubicBezTo>
                  <a:pt x="8533" y="482902"/>
                  <a:pt x="-2429" y="522995"/>
                  <a:pt x="27709" y="623454"/>
                </a:cubicBezTo>
                <a:cubicBezTo>
                  <a:pt x="36102" y="651430"/>
                  <a:pt x="46182" y="678873"/>
                  <a:pt x="55418" y="706582"/>
                </a:cubicBezTo>
                <a:lnTo>
                  <a:pt x="69272" y="748145"/>
                </a:lnTo>
                <a:lnTo>
                  <a:pt x="83127" y="789709"/>
                </a:lnTo>
                <a:cubicBezTo>
                  <a:pt x="79730" y="905192"/>
                  <a:pt x="93078" y="1174422"/>
                  <a:pt x="55418" y="1343891"/>
                </a:cubicBezTo>
                <a:cubicBezTo>
                  <a:pt x="52250" y="1358147"/>
                  <a:pt x="46181" y="1371600"/>
                  <a:pt x="41563" y="1385454"/>
                </a:cubicBezTo>
                <a:cubicBezTo>
                  <a:pt x="36945" y="1417781"/>
                  <a:pt x="32025" y="1450067"/>
                  <a:pt x="27709" y="1482436"/>
                </a:cubicBezTo>
                <a:cubicBezTo>
                  <a:pt x="22788" y="1519343"/>
                  <a:pt x="19120" y="1556414"/>
                  <a:pt x="13854" y="1593273"/>
                </a:cubicBezTo>
                <a:cubicBezTo>
                  <a:pt x="9881" y="1621082"/>
                  <a:pt x="4618" y="1648691"/>
                  <a:pt x="0" y="1676400"/>
                </a:cubicBezTo>
                <a:cubicBezTo>
                  <a:pt x="4618" y="1805709"/>
                  <a:pt x="5783" y="1935188"/>
                  <a:pt x="13854" y="2064327"/>
                </a:cubicBezTo>
                <a:cubicBezTo>
                  <a:pt x="15042" y="2083331"/>
                  <a:pt x="22238" y="2101507"/>
                  <a:pt x="27709" y="2119745"/>
                </a:cubicBezTo>
                <a:cubicBezTo>
                  <a:pt x="36102" y="2147721"/>
                  <a:pt x="55418" y="2202873"/>
                  <a:pt x="55418" y="2202873"/>
                </a:cubicBez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0FC81B-3BF8-9D4D-A5C8-B761EAD754C2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18.)   </a:t>
            </a:r>
          </a:p>
        </p:txBody>
      </p:sp>
    </p:spTree>
    <p:extLst>
      <p:ext uri="{BB962C8B-B14F-4D97-AF65-F5344CB8AC3E}">
        <p14:creationId xmlns:p14="http://schemas.microsoft.com/office/powerpoint/2010/main" val="11069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Back to the car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…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a hotrod accelerates from rest at a rate of 32 m/s/s.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Where is it, relative to its starting position, after 2 sec?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How fast is it going after 2 seconds?</a:t>
            </a:r>
          </a:p>
          <a:p>
            <a:pPr lvl="1"/>
            <a:endParaRPr lang="en-US" dirty="0"/>
          </a:p>
        </p:txBody>
      </p:sp>
      <p:cxnSp>
        <p:nvCxnSpPr>
          <p:cNvPr id="4" name="Straight Connector 22"/>
          <p:cNvCxnSpPr>
            <a:cxnSpLocks noChangeShapeType="1"/>
          </p:cNvCxnSpPr>
          <p:nvPr/>
        </p:nvCxnSpPr>
        <p:spPr bwMode="auto">
          <a:xfrm>
            <a:off x="2610106" y="3826718"/>
            <a:ext cx="3923787" cy="159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2916727" y="3750063"/>
            <a:ext cx="76655" cy="7665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3146692" y="3750063"/>
            <a:ext cx="76655" cy="7665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7" name="Freeform 25"/>
          <p:cNvSpPr>
            <a:spLocks noChangeArrowheads="1"/>
          </p:cNvSpPr>
          <p:nvPr/>
        </p:nvSpPr>
        <p:spPr bwMode="auto">
          <a:xfrm>
            <a:off x="2771401" y="3622304"/>
            <a:ext cx="605257" cy="132550"/>
          </a:xfrm>
          <a:custGeom>
            <a:avLst/>
            <a:gdLst>
              <a:gd name="T0" fmla="*/ 71283 w 600604"/>
              <a:gd name="T1" fmla="*/ 112107 h 132821"/>
              <a:gd name="T2" fmla="*/ 527715 w 600604"/>
              <a:gd name="T3" fmla="*/ 124505 h 132821"/>
              <a:gd name="T4" fmla="*/ 527715 w 600604"/>
              <a:gd name="T5" fmla="*/ 81109 h 132821"/>
              <a:gd name="T6" fmla="*/ 428768 w 600604"/>
              <a:gd name="T7" fmla="*/ 59411 h 132821"/>
              <a:gd name="T8" fmla="*/ 384083 w 600604"/>
              <a:gd name="T9" fmla="*/ 517 h 132821"/>
              <a:gd name="T10" fmla="*/ 100010 w 600604"/>
              <a:gd name="T11" fmla="*/ 56312 h 132821"/>
              <a:gd name="T12" fmla="*/ 71283 w 600604"/>
              <a:gd name="T13" fmla="*/ 112107 h 1328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0604"/>
              <a:gd name="T22" fmla="*/ 0 h 132821"/>
              <a:gd name="T23" fmla="*/ 600604 w 600604"/>
              <a:gd name="T24" fmla="*/ 132821 h 1328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0604" h="132821">
                <a:moveTo>
                  <a:pt x="70908" y="114829"/>
                </a:moveTo>
                <a:cubicBezTo>
                  <a:pt x="141816" y="126471"/>
                  <a:pt x="449262" y="132821"/>
                  <a:pt x="524933" y="127529"/>
                </a:cubicBezTo>
                <a:cubicBezTo>
                  <a:pt x="600604" y="122237"/>
                  <a:pt x="541337" y="94191"/>
                  <a:pt x="524933" y="83079"/>
                </a:cubicBezTo>
                <a:cubicBezTo>
                  <a:pt x="508529" y="71967"/>
                  <a:pt x="450320" y="74612"/>
                  <a:pt x="426508" y="60854"/>
                </a:cubicBezTo>
                <a:cubicBezTo>
                  <a:pt x="402696" y="47096"/>
                  <a:pt x="436562" y="1058"/>
                  <a:pt x="382058" y="529"/>
                </a:cubicBezTo>
                <a:cubicBezTo>
                  <a:pt x="327554" y="0"/>
                  <a:pt x="151341" y="36512"/>
                  <a:pt x="99483" y="57679"/>
                </a:cubicBezTo>
                <a:cubicBezTo>
                  <a:pt x="47625" y="78846"/>
                  <a:pt x="0" y="103187"/>
                  <a:pt x="70908" y="11482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cxnSp>
        <p:nvCxnSpPr>
          <p:cNvPr id="8" name="Straight Connector 26"/>
          <p:cNvCxnSpPr>
            <a:cxnSpLocks noChangeShapeType="1"/>
          </p:cNvCxnSpPr>
          <p:nvPr/>
        </p:nvCxnSpPr>
        <p:spPr bwMode="auto">
          <a:xfrm rot="5400000">
            <a:off x="2534250" y="3904172"/>
            <a:ext cx="1073172" cy="159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27"/>
          <p:cNvCxnSpPr>
            <a:cxnSpLocks noChangeShapeType="1"/>
          </p:cNvCxnSpPr>
          <p:nvPr/>
        </p:nvCxnSpPr>
        <p:spPr bwMode="auto">
          <a:xfrm rot="5400000">
            <a:off x="4527285" y="3902574"/>
            <a:ext cx="1073172" cy="1596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667597" y="4439959"/>
          <a:ext cx="1263213" cy="153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2000" imgH="927100" progId="Equation.DSMT4">
                  <p:embed/>
                </p:oleObj>
              </mc:Choice>
              <mc:Fallback>
                <p:oleObj name="Equation" r:id="rId2" imgW="762000" imgH="92710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597" y="4439959"/>
                        <a:ext cx="1263213" cy="1536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692572" y="4412811"/>
          <a:ext cx="1534700" cy="153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927100" progId="Equation.DSMT4">
                  <p:embed/>
                </p:oleObj>
              </mc:Choice>
              <mc:Fallback>
                <p:oleObj name="Equation" r:id="rId4" imgW="927100" imgH="9271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572" y="4412811"/>
                        <a:ext cx="1534700" cy="153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9714977-6879-F84C-8343-05D3A8EE0356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19.)   </a:t>
            </a:r>
          </a:p>
        </p:txBody>
      </p:sp>
    </p:spTree>
    <p:extLst>
      <p:ext uri="{BB962C8B-B14F-4D97-AF65-F5344CB8AC3E}">
        <p14:creationId xmlns:p14="http://schemas.microsoft.com/office/powerpoint/2010/main" val="17909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Announcements (</a:t>
            </a:r>
            <a:r>
              <a:rPr lang="en-US" sz="4000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con’t</a:t>
            </a:r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test is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Wednesday, 9/6 </a:t>
            </a:r>
            <a:r>
              <a:rPr lang="mr-IN" sz="3300" dirty="0">
                <a:latin typeface="Times New Roman" panose="02020603050405020304" pitchFamily="18" charset="0"/>
              </a:rPr>
              <a:t>–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cover graphs of motion and 1D kinematics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We’ve covered graphs: how to use slope, x/y values, shape of graph to determine changing position, rate of velocity, acceleration, etc. (e.g. Figure 2.24 - today)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class Website </a:t>
            </a:r>
            <a:r>
              <a:rPr lang="mr-IN" dirty="0">
                <a:latin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 pdfs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1D Kinematics for resources (e.g. multiple choice questions, more practice problems) plus your textbook and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XtraWrk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Expect: 4-5 multiple choice, a page of graph analysis and 2-4 kinematic problems that will require ALL 3 equations (know them!)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talk to me today or tomorrow if you receive extra time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ABD14-4181-C141-973C-E32DCEA4A7A9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  </a:t>
            </a:r>
          </a:p>
        </p:txBody>
      </p:sp>
    </p:spTree>
    <p:extLst>
      <p:ext uri="{BB962C8B-B14F-4D97-AF65-F5344CB8AC3E}">
        <p14:creationId xmlns:p14="http://schemas.microsoft.com/office/powerpoint/2010/main" val="233460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/>
          </p:cNvSpPr>
          <p:nvPr/>
        </p:nvSpPr>
        <p:spPr bwMode="auto">
          <a:xfrm>
            <a:off x="670226" y="728012"/>
            <a:ext cx="7404136" cy="4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500">
                <a:latin typeface="Palatino Linotype" charset="0"/>
                <a:ea typeface="Palatino Linotype" charset="0"/>
                <a:cs typeface="Palatino Linotype" charset="0"/>
              </a:rPr>
              <a:t>3.) Assume the hotrod accelerates from rest at a rate of 32 m/s/s.</a:t>
            </a:r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283923" y="212942"/>
            <a:ext cx="8584505" cy="6438379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23555" name="TextBox 15"/>
          <p:cNvSpPr txBox="1">
            <a:spLocks noChangeArrowheads="1"/>
          </p:cNvSpPr>
          <p:nvPr/>
        </p:nvSpPr>
        <p:spPr bwMode="auto">
          <a:xfrm>
            <a:off x="8439203" y="6289162"/>
            <a:ext cx="365596" cy="2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810"/>
              <a:t>6.)</a:t>
            </a:r>
          </a:p>
        </p:txBody>
      </p:sp>
      <p:sp>
        <p:nvSpPr>
          <p:cNvPr id="23556" name="Text Box 4"/>
          <p:cNvSpPr txBox="1">
            <a:spLocks/>
          </p:cNvSpPr>
          <p:nvPr/>
        </p:nvSpPr>
        <p:spPr bwMode="auto">
          <a:xfrm>
            <a:off x="970683" y="3832632"/>
            <a:ext cx="3412341" cy="6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500" dirty="0">
                <a:latin typeface="Palatino Linotype" charset="0"/>
                <a:ea typeface="Palatino Linotype" charset="0"/>
                <a:cs typeface="Palatino Linotype" charset="0"/>
              </a:rPr>
              <a:t>b.) How fast is it going after 2 seconds?</a:t>
            </a:r>
          </a:p>
        </p:txBody>
      </p:sp>
      <p:sp>
        <p:nvSpPr>
          <p:cNvPr id="23557" name="Text Box 4"/>
          <p:cNvSpPr txBox="1">
            <a:spLocks/>
          </p:cNvSpPr>
          <p:nvPr/>
        </p:nvSpPr>
        <p:spPr bwMode="auto">
          <a:xfrm>
            <a:off x="970683" y="1178699"/>
            <a:ext cx="3734260" cy="6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500" dirty="0">
                <a:latin typeface="Palatino Linotype" charset="0"/>
                <a:ea typeface="Palatino Linotype" charset="0"/>
                <a:cs typeface="Palatino Linotype" charset="0"/>
              </a:rPr>
              <a:t>a.) Where is it, relative to the start position, after 2 seconds?</a:t>
            </a:r>
          </a:p>
        </p:txBody>
      </p:sp>
      <p:graphicFrame>
        <p:nvGraphicFramePr>
          <p:cNvPr id="1413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14176"/>
              </p:ext>
            </p:extLst>
          </p:nvPr>
        </p:nvGraphicFramePr>
        <p:xfrm>
          <a:off x="1678906" y="2015688"/>
          <a:ext cx="2300379" cy="150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1003300" progId="Equation.DSMT4">
                  <p:embed/>
                </p:oleObj>
              </mc:Choice>
              <mc:Fallback>
                <p:oleObj name="Equation" r:id="rId3" imgW="1536700" imgH="1003300" progId="Equation.DSMT4">
                  <p:embed/>
                  <p:pic>
                    <p:nvPicPr>
                      <p:cNvPr id="1413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906" y="2015688"/>
                        <a:ext cx="2300379" cy="150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91482"/>
              </p:ext>
            </p:extLst>
          </p:nvPr>
        </p:nvGraphicFramePr>
        <p:xfrm>
          <a:off x="5181114" y="4801513"/>
          <a:ext cx="3451240" cy="107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2200" imgH="736600" progId="Equation.DSMT4">
                  <p:embed/>
                </p:oleObj>
              </mc:Choice>
              <mc:Fallback>
                <p:oleObj name="Equation" r:id="rId5" imgW="2362200" imgH="736600" progId="Equation.DSMT4">
                  <p:embed/>
                  <p:pic>
                    <p:nvPicPr>
                      <p:cNvPr id="141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114" y="4801513"/>
                        <a:ext cx="3451240" cy="107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60" name="Straight Connector 22"/>
          <p:cNvCxnSpPr>
            <a:cxnSpLocks noChangeShapeType="1"/>
          </p:cNvCxnSpPr>
          <p:nvPr/>
        </p:nvCxnSpPr>
        <p:spPr bwMode="auto">
          <a:xfrm>
            <a:off x="5336709" y="2466375"/>
            <a:ext cx="3295645" cy="134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1" name="Oval 23"/>
          <p:cNvSpPr>
            <a:spLocks noChangeArrowheads="1"/>
          </p:cNvSpPr>
          <p:nvPr/>
        </p:nvSpPr>
        <p:spPr bwMode="auto">
          <a:xfrm>
            <a:off x="5594245" y="2401991"/>
            <a:ext cx="64384" cy="64384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23562" name="Oval 24"/>
          <p:cNvSpPr>
            <a:spLocks noChangeArrowheads="1"/>
          </p:cNvSpPr>
          <p:nvPr/>
        </p:nvSpPr>
        <p:spPr bwMode="auto">
          <a:xfrm>
            <a:off x="5787397" y="2401991"/>
            <a:ext cx="64384" cy="64384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sp>
        <p:nvSpPr>
          <p:cNvPr id="23563" name="Freeform 25"/>
          <p:cNvSpPr>
            <a:spLocks noChangeArrowheads="1"/>
          </p:cNvSpPr>
          <p:nvPr/>
        </p:nvSpPr>
        <p:spPr bwMode="auto">
          <a:xfrm>
            <a:off x="5472184" y="2294686"/>
            <a:ext cx="508365" cy="111331"/>
          </a:xfrm>
          <a:custGeom>
            <a:avLst/>
            <a:gdLst>
              <a:gd name="T0" fmla="*/ 71283 w 600604"/>
              <a:gd name="T1" fmla="*/ 112107 h 132821"/>
              <a:gd name="T2" fmla="*/ 527715 w 600604"/>
              <a:gd name="T3" fmla="*/ 124505 h 132821"/>
              <a:gd name="T4" fmla="*/ 527715 w 600604"/>
              <a:gd name="T5" fmla="*/ 81109 h 132821"/>
              <a:gd name="T6" fmla="*/ 428768 w 600604"/>
              <a:gd name="T7" fmla="*/ 59411 h 132821"/>
              <a:gd name="T8" fmla="*/ 384083 w 600604"/>
              <a:gd name="T9" fmla="*/ 517 h 132821"/>
              <a:gd name="T10" fmla="*/ 100010 w 600604"/>
              <a:gd name="T11" fmla="*/ 56312 h 132821"/>
              <a:gd name="T12" fmla="*/ 71283 w 600604"/>
              <a:gd name="T13" fmla="*/ 112107 h 1328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0604"/>
              <a:gd name="T22" fmla="*/ 0 h 132821"/>
              <a:gd name="T23" fmla="*/ 600604 w 600604"/>
              <a:gd name="T24" fmla="*/ 132821 h 1328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0604" h="132821">
                <a:moveTo>
                  <a:pt x="70908" y="114829"/>
                </a:moveTo>
                <a:cubicBezTo>
                  <a:pt x="141816" y="126471"/>
                  <a:pt x="449262" y="132821"/>
                  <a:pt x="524933" y="127529"/>
                </a:cubicBezTo>
                <a:cubicBezTo>
                  <a:pt x="600604" y="122237"/>
                  <a:pt x="541337" y="94191"/>
                  <a:pt x="524933" y="83079"/>
                </a:cubicBezTo>
                <a:cubicBezTo>
                  <a:pt x="508529" y="71967"/>
                  <a:pt x="450320" y="74612"/>
                  <a:pt x="426508" y="60854"/>
                </a:cubicBezTo>
                <a:cubicBezTo>
                  <a:pt x="402696" y="47096"/>
                  <a:pt x="436562" y="1058"/>
                  <a:pt x="382058" y="529"/>
                </a:cubicBezTo>
                <a:cubicBezTo>
                  <a:pt x="327554" y="0"/>
                  <a:pt x="151341" y="36512"/>
                  <a:pt x="99483" y="57679"/>
                </a:cubicBezTo>
                <a:cubicBezTo>
                  <a:pt x="47625" y="78846"/>
                  <a:pt x="0" y="103187"/>
                  <a:pt x="70908" y="11482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15"/>
          </a:p>
        </p:txBody>
      </p:sp>
      <p:cxnSp>
        <p:nvCxnSpPr>
          <p:cNvPr id="23564" name="Straight Connector 26"/>
          <p:cNvCxnSpPr>
            <a:cxnSpLocks noChangeShapeType="1"/>
          </p:cNvCxnSpPr>
          <p:nvPr/>
        </p:nvCxnSpPr>
        <p:spPr bwMode="auto">
          <a:xfrm rot="5400000">
            <a:off x="5272996" y="2531429"/>
            <a:ext cx="901373" cy="134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5" name="Straight Connector 27"/>
          <p:cNvCxnSpPr>
            <a:cxnSpLocks noChangeShapeType="1"/>
          </p:cNvCxnSpPr>
          <p:nvPr/>
        </p:nvCxnSpPr>
        <p:spPr bwMode="auto">
          <a:xfrm rot="5400000">
            <a:off x="6946975" y="2530089"/>
            <a:ext cx="901373" cy="1341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35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91138"/>
              </p:ext>
            </p:extLst>
          </p:nvPr>
        </p:nvGraphicFramePr>
        <p:xfrm>
          <a:off x="5384998" y="2981445"/>
          <a:ext cx="1060991" cy="129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927100" progId="Equation.DSMT4">
                  <p:embed/>
                </p:oleObj>
              </mc:Choice>
              <mc:Fallback>
                <p:oleObj name="Equation" r:id="rId7" imgW="762000" imgH="927100" progId="Equation.DSMT4">
                  <p:embed/>
                  <p:pic>
                    <p:nvPicPr>
                      <p:cNvPr id="235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998" y="2981445"/>
                        <a:ext cx="1060991" cy="129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539"/>
              </p:ext>
            </p:extLst>
          </p:nvPr>
        </p:nvGraphicFramePr>
        <p:xfrm>
          <a:off x="7085803" y="2958643"/>
          <a:ext cx="1289016" cy="128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100" imgH="927100" progId="Equation.DSMT4">
                  <p:embed/>
                </p:oleObj>
              </mc:Choice>
              <mc:Fallback>
                <p:oleObj name="Equation" r:id="rId9" imgW="927100" imgH="927100" progId="Equation.DSMT4">
                  <p:embed/>
                  <p:pic>
                    <p:nvPicPr>
                      <p:cNvPr id="235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803" y="2958643"/>
                        <a:ext cx="1289016" cy="128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68" name="Straight Connector 2"/>
          <p:cNvCxnSpPr>
            <a:cxnSpLocks noChangeShapeType="1"/>
          </p:cNvCxnSpPr>
          <p:nvPr/>
        </p:nvCxnSpPr>
        <p:spPr bwMode="auto">
          <a:xfrm flipV="1">
            <a:off x="2580278" y="2144456"/>
            <a:ext cx="193151" cy="450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9" name="TextBox 3"/>
          <p:cNvSpPr txBox="1">
            <a:spLocks noChangeArrowheads="1"/>
          </p:cNvSpPr>
          <p:nvPr/>
        </p:nvSpPr>
        <p:spPr bwMode="auto">
          <a:xfrm>
            <a:off x="2723801" y="1886921"/>
            <a:ext cx="317439" cy="32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080"/>
              <a:t>0</a:t>
            </a:r>
          </a:p>
        </p:txBody>
      </p:sp>
      <p:cxnSp>
        <p:nvCxnSpPr>
          <p:cNvPr id="23570" name="Straight Connector 19"/>
          <p:cNvCxnSpPr>
            <a:cxnSpLocks noChangeShapeType="1"/>
          </p:cNvCxnSpPr>
          <p:nvPr/>
        </p:nvCxnSpPr>
        <p:spPr bwMode="auto">
          <a:xfrm flipV="1">
            <a:off x="2129592" y="2144456"/>
            <a:ext cx="193151" cy="450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71" name="TextBox 20"/>
          <p:cNvSpPr txBox="1">
            <a:spLocks noChangeArrowheads="1"/>
          </p:cNvSpPr>
          <p:nvPr/>
        </p:nvSpPr>
        <p:spPr bwMode="auto">
          <a:xfrm>
            <a:off x="2273115" y="1886921"/>
            <a:ext cx="317439" cy="32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080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0B3485-1EC8-0148-A36C-54F5E83A2337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20.)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18A6A-FDCD-550A-A289-47BE34D974BC}"/>
              </a:ext>
            </a:extLst>
          </p:cNvPr>
          <p:cNvSpPr txBox="1"/>
          <p:nvPr/>
        </p:nvSpPr>
        <p:spPr>
          <a:xfrm>
            <a:off x="4177369" y="486101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B9169-D78F-9FF5-E068-D23060D3640B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717" y="4836165"/>
            <a:ext cx="1898523" cy="11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9" grpId="0"/>
      <p:bldP spid="235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24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Back to the car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…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c.) The hotrod travels another second passed the 2 second point.  How fast is it traveling then?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25793" y="1243859"/>
            <a:ext cx="6351984" cy="2087169"/>
            <a:chOff x="2584190" y="2387801"/>
            <a:chExt cx="8469312" cy="2782892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7672126"/>
                </p:ext>
              </p:extLst>
            </p:nvPr>
          </p:nvGraphicFramePr>
          <p:xfrm>
            <a:off x="2584190" y="3467301"/>
            <a:ext cx="1400605" cy="1703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2000" imgH="927100" progId="Equation.DSMT4">
                    <p:embed/>
                  </p:oleObj>
                </mc:Choice>
                <mc:Fallback>
                  <p:oleObj name="Equation" r:id="rId2" imgW="762000" imgH="92710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190" y="3467301"/>
                          <a:ext cx="1400605" cy="1703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Connector 12"/>
            <p:cNvCxnSpPr>
              <a:cxnSpLocks noChangeShapeType="1"/>
            </p:cNvCxnSpPr>
            <p:nvPr/>
          </p:nvCxnSpPr>
          <p:spPr bwMode="auto">
            <a:xfrm>
              <a:off x="2747702" y="2860876"/>
              <a:ext cx="83058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3052502" y="2784676"/>
              <a:ext cx="76200" cy="76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3281102" y="2784676"/>
              <a:ext cx="76200" cy="76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8" name="Freeform 15"/>
            <p:cNvSpPr>
              <a:spLocks noChangeArrowheads="1"/>
            </p:cNvSpPr>
            <p:nvPr/>
          </p:nvSpPr>
          <p:spPr bwMode="auto">
            <a:xfrm>
              <a:off x="2908040" y="2657676"/>
              <a:ext cx="601662" cy="131763"/>
            </a:xfrm>
            <a:custGeom>
              <a:avLst/>
              <a:gdLst>
                <a:gd name="T0" fmla="*/ 71283 w 600604"/>
                <a:gd name="T1" fmla="*/ 112107 h 132821"/>
                <a:gd name="T2" fmla="*/ 527712 w 600604"/>
                <a:gd name="T3" fmla="*/ 124505 h 132821"/>
                <a:gd name="T4" fmla="*/ 527712 w 600604"/>
                <a:gd name="T5" fmla="*/ 81109 h 132821"/>
                <a:gd name="T6" fmla="*/ 428766 w 600604"/>
                <a:gd name="T7" fmla="*/ 59411 h 132821"/>
                <a:gd name="T8" fmla="*/ 384080 w 600604"/>
                <a:gd name="T9" fmla="*/ 517 h 132821"/>
                <a:gd name="T10" fmla="*/ 100010 w 600604"/>
                <a:gd name="T11" fmla="*/ 56312 h 132821"/>
                <a:gd name="T12" fmla="*/ 71283 w 600604"/>
                <a:gd name="T13" fmla="*/ 112107 h 132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604"/>
                <a:gd name="T22" fmla="*/ 0 h 132821"/>
                <a:gd name="T23" fmla="*/ 600604 w 600604"/>
                <a:gd name="T24" fmla="*/ 132821 h 132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604" h="132821">
                  <a:moveTo>
                    <a:pt x="70908" y="114829"/>
                  </a:moveTo>
                  <a:cubicBezTo>
                    <a:pt x="141816" y="126471"/>
                    <a:pt x="449262" y="132821"/>
                    <a:pt x="524933" y="127529"/>
                  </a:cubicBezTo>
                  <a:cubicBezTo>
                    <a:pt x="600604" y="122237"/>
                    <a:pt x="541337" y="94191"/>
                    <a:pt x="524933" y="83079"/>
                  </a:cubicBezTo>
                  <a:cubicBezTo>
                    <a:pt x="508529" y="71967"/>
                    <a:pt x="450320" y="74612"/>
                    <a:pt x="426508" y="60854"/>
                  </a:cubicBezTo>
                  <a:cubicBezTo>
                    <a:pt x="402696" y="47096"/>
                    <a:pt x="436562" y="1058"/>
                    <a:pt x="382058" y="529"/>
                  </a:cubicBezTo>
                  <a:cubicBezTo>
                    <a:pt x="327554" y="0"/>
                    <a:pt x="151341" y="36512"/>
                    <a:pt x="99483" y="57679"/>
                  </a:cubicBezTo>
                  <a:cubicBezTo>
                    <a:pt x="47625" y="78846"/>
                    <a:pt x="0" y="103187"/>
                    <a:pt x="70908" y="1148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cxnSp>
          <p:nvCxnSpPr>
            <p:cNvPr id="9" name="Straight Connector 18"/>
            <p:cNvCxnSpPr>
              <a:cxnSpLocks noChangeShapeType="1"/>
            </p:cNvCxnSpPr>
            <p:nvPr/>
          </p:nvCxnSpPr>
          <p:spPr bwMode="auto">
            <a:xfrm rot="5400000">
              <a:off x="2671503" y="2937076"/>
              <a:ext cx="106680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432887"/>
                </p:ext>
              </p:extLst>
            </p:nvPr>
          </p:nvGraphicFramePr>
          <p:xfrm>
            <a:off x="4597139" y="3440313"/>
            <a:ext cx="1730380" cy="1730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27100" imgH="927100" progId="Equation.DSMT4">
                    <p:embed/>
                  </p:oleObj>
                </mc:Choice>
                <mc:Fallback>
                  <p:oleObj name="Equation" r:id="rId4" imgW="927100" imgH="927100" progId="Equation.DSMT4">
                    <p:embed/>
                    <p:pic>
                      <p:nvPicPr>
                        <p:cNvPr id="1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7139" y="3440313"/>
                          <a:ext cx="1730380" cy="1730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20"/>
            <p:cNvCxnSpPr>
              <a:cxnSpLocks noChangeShapeType="1"/>
            </p:cNvCxnSpPr>
            <p:nvPr/>
          </p:nvCxnSpPr>
          <p:spPr bwMode="auto">
            <a:xfrm rot="5400000">
              <a:off x="4653496" y="2936282"/>
              <a:ext cx="1066800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0575471"/>
                </p:ext>
              </p:extLst>
            </p:nvPr>
          </p:nvGraphicFramePr>
          <p:xfrm>
            <a:off x="6511665" y="3422852"/>
            <a:ext cx="1722407" cy="1747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14400" imgH="927100" progId="Equation.DSMT4">
                    <p:embed/>
                  </p:oleObj>
                </mc:Choice>
                <mc:Fallback>
                  <p:oleObj name="Equation" r:id="rId6" imgW="914400" imgH="927100" progId="Equation.DSMT4">
                    <p:embed/>
                    <p:pic>
                      <p:nvPicPr>
                        <p:cNvPr id="1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1665" y="3422852"/>
                          <a:ext cx="1722407" cy="17478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22"/>
            <p:cNvCxnSpPr>
              <a:cxnSpLocks noChangeShapeType="1"/>
            </p:cNvCxnSpPr>
            <p:nvPr/>
          </p:nvCxnSpPr>
          <p:spPr bwMode="auto">
            <a:xfrm rot="5400000">
              <a:off x="6558496" y="2920407"/>
              <a:ext cx="10668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1300"/>
              </p:ext>
            </p:extLst>
          </p:nvPr>
        </p:nvGraphicFramePr>
        <p:xfrm>
          <a:off x="2725859" y="4364899"/>
          <a:ext cx="3960235" cy="196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500" imgH="1104900" progId="Equation.DSMT4">
                  <p:embed/>
                </p:oleObj>
              </mc:Choice>
              <mc:Fallback>
                <p:oleObj name="Equation" r:id="rId8" imgW="2222500" imgH="11049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859" y="4364899"/>
                        <a:ext cx="3960235" cy="1968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9BB9DF-288C-A047-99D5-95CA9E90F020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21.)   </a:t>
            </a:r>
          </a:p>
        </p:txBody>
      </p:sp>
    </p:spTree>
    <p:extLst>
      <p:ext uri="{BB962C8B-B14F-4D97-AF65-F5344CB8AC3E}">
        <p14:creationId xmlns:p14="http://schemas.microsoft.com/office/powerpoint/2010/main" val="5126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Back to the Car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…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d.) The hotrod travels 100 meters passed its position at the 2 second point.  How fast is it going?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34980" y="2587334"/>
            <a:ext cx="7011053" cy="2167043"/>
            <a:chOff x="1646640" y="2306778"/>
            <a:chExt cx="9348070" cy="2889391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9919620"/>
                </p:ext>
              </p:extLst>
            </p:nvPr>
          </p:nvGraphicFramePr>
          <p:xfrm>
            <a:off x="1646640" y="3386278"/>
            <a:ext cx="1460763" cy="1776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2000" imgH="927100" progId="Equation.DSMT4">
                    <p:embed/>
                  </p:oleObj>
                </mc:Choice>
                <mc:Fallback>
                  <p:oleObj name="Equation" r:id="rId2" imgW="762000" imgH="927100" progId="Equation.DSMT4">
                    <p:embed/>
                    <p:pic>
                      <p:nvPicPr>
                        <p:cNvPr id="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6640" y="3386278"/>
                          <a:ext cx="1460763" cy="1776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12"/>
            <p:cNvCxnSpPr>
              <a:cxnSpLocks noChangeShapeType="1"/>
            </p:cNvCxnSpPr>
            <p:nvPr/>
          </p:nvCxnSpPr>
          <p:spPr bwMode="auto">
            <a:xfrm>
              <a:off x="1810152" y="2779853"/>
              <a:ext cx="83058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2114952" y="2703653"/>
              <a:ext cx="76200" cy="76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2343552" y="2703653"/>
              <a:ext cx="76200" cy="76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ＭＳ Ｐゴシック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1970490" y="2576653"/>
              <a:ext cx="601662" cy="131763"/>
            </a:xfrm>
            <a:custGeom>
              <a:avLst/>
              <a:gdLst>
                <a:gd name="T0" fmla="*/ 71283 w 600604"/>
                <a:gd name="T1" fmla="*/ 112107 h 132821"/>
                <a:gd name="T2" fmla="*/ 527712 w 600604"/>
                <a:gd name="T3" fmla="*/ 124505 h 132821"/>
                <a:gd name="T4" fmla="*/ 527712 w 600604"/>
                <a:gd name="T5" fmla="*/ 81109 h 132821"/>
                <a:gd name="T6" fmla="*/ 428766 w 600604"/>
                <a:gd name="T7" fmla="*/ 59411 h 132821"/>
                <a:gd name="T8" fmla="*/ 384080 w 600604"/>
                <a:gd name="T9" fmla="*/ 517 h 132821"/>
                <a:gd name="T10" fmla="*/ 100010 w 600604"/>
                <a:gd name="T11" fmla="*/ 56312 h 132821"/>
                <a:gd name="T12" fmla="*/ 71283 w 600604"/>
                <a:gd name="T13" fmla="*/ 112107 h 132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0604"/>
                <a:gd name="T22" fmla="*/ 0 h 132821"/>
                <a:gd name="T23" fmla="*/ 600604 w 600604"/>
                <a:gd name="T24" fmla="*/ 132821 h 132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0604" h="132821">
                  <a:moveTo>
                    <a:pt x="70908" y="114829"/>
                  </a:moveTo>
                  <a:cubicBezTo>
                    <a:pt x="141816" y="126471"/>
                    <a:pt x="449262" y="132821"/>
                    <a:pt x="524933" y="127529"/>
                  </a:cubicBezTo>
                  <a:cubicBezTo>
                    <a:pt x="600604" y="122237"/>
                    <a:pt x="541337" y="94191"/>
                    <a:pt x="524933" y="83079"/>
                  </a:cubicBezTo>
                  <a:cubicBezTo>
                    <a:pt x="508529" y="71967"/>
                    <a:pt x="450320" y="74612"/>
                    <a:pt x="426508" y="60854"/>
                  </a:cubicBezTo>
                  <a:cubicBezTo>
                    <a:pt x="402696" y="47096"/>
                    <a:pt x="436562" y="1058"/>
                    <a:pt x="382058" y="529"/>
                  </a:cubicBezTo>
                  <a:cubicBezTo>
                    <a:pt x="327554" y="0"/>
                    <a:pt x="151341" y="36512"/>
                    <a:pt x="99483" y="57679"/>
                  </a:cubicBezTo>
                  <a:cubicBezTo>
                    <a:pt x="47625" y="78846"/>
                    <a:pt x="0" y="103187"/>
                    <a:pt x="70908" y="1148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cxnSp>
          <p:nvCxnSpPr>
            <p:cNvPr id="10" name="Straight Connector 18"/>
            <p:cNvCxnSpPr>
              <a:cxnSpLocks noChangeShapeType="1"/>
            </p:cNvCxnSpPr>
            <p:nvPr/>
          </p:nvCxnSpPr>
          <p:spPr bwMode="auto">
            <a:xfrm rot="5400000">
              <a:off x="1733953" y="2856053"/>
              <a:ext cx="106680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51423"/>
                </p:ext>
              </p:extLst>
            </p:nvPr>
          </p:nvGraphicFramePr>
          <p:xfrm>
            <a:off x="3485415" y="3359291"/>
            <a:ext cx="1819184" cy="1819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27100" imgH="927100" progId="Equation.DSMT4">
                    <p:embed/>
                  </p:oleObj>
                </mc:Choice>
                <mc:Fallback>
                  <p:oleObj name="Equation" r:id="rId4" imgW="927100" imgH="927100" progId="Equation.DSMT4">
                    <p:embed/>
                    <p:pic>
                      <p:nvPicPr>
                        <p:cNvPr id="1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5415" y="3359291"/>
                          <a:ext cx="1819184" cy="1819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20"/>
            <p:cNvCxnSpPr>
              <a:cxnSpLocks noChangeShapeType="1"/>
            </p:cNvCxnSpPr>
            <p:nvPr/>
          </p:nvCxnSpPr>
          <p:spPr bwMode="auto">
            <a:xfrm rot="5400000">
              <a:off x="3715946" y="2855259"/>
              <a:ext cx="1066800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25018"/>
                </p:ext>
              </p:extLst>
            </p:nvPr>
          </p:nvGraphicFramePr>
          <p:xfrm>
            <a:off x="5574114" y="3341827"/>
            <a:ext cx="1794504" cy="1821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14400" imgH="927100" progId="Equation.DSMT4">
                    <p:embed/>
                  </p:oleObj>
                </mc:Choice>
                <mc:Fallback>
                  <p:oleObj name="Equation" r:id="rId6" imgW="914400" imgH="927100" progId="Equation.DSMT4">
                    <p:embed/>
                    <p:pic>
                      <p:nvPicPr>
                        <p:cNvPr id="1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4114" y="3341827"/>
                          <a:ext cx="1794504" cy="1821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22"/>
            <p:cNvCxnSpPr>
              <a:cxnSpLocks noChangeShapeType="1"/>
            </p:cNvCxnSpPr>
            <p:nvPr/>
          </p:nvCxnSpPr>
          <p:spPr bwMode="auto">
            <a:xfrm rot="5400000">
              <a:off x="5620946" y="2839384"/>
              <a:ext cx="10668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07130"/>
                </p:ext>
              </p:extLst>
            </p:nvPr>
          </p:nvGraphicFramePr>
          <p:xfrm>
            <a:off x="7707269" y="3365641"/>
            <a:ext cx="3287441" cy="183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89100" imgH="939800" progId="Equation.DSMT4">
                    <p:embed/>
                  </p:oleObj>
                </mc:Choice>
                <mc:Fallback>
                  <p:oleObj name="Equation" r:id="rId8" imgW="1689100" imgH="939800" progId="Equation.DSMT4">
                    <p:embed/>
                    <p:pic>
                      <p:nvPicPr>
                        <p:cNvPr id="1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269" y="3365641"/>
                          <a:ext cx="3287441" cy="1830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27"/>
            <p:cNvCxnSpPr>
              <a:cxnSpLocks noChangeShapeType="1"/>
            </p:cNvCxnSpPr>
            <p:nvPr/>
          </p:nvCxnSpPr>
          <p:spPr bwMode="auto">
            <a:xfrm rot="5400000">
              <a:off x="8064109" y="2872722"/>
              <a:ext cx="10668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51010"/>
              </p:ext>
            </p:extLst>
          </p:nvPr>
        </p:nvGraphicFramePr>
        <p:xfrm>
          <a:off x="2105628" y="4954297"/>
          <a:ext cx="5180961" cy="128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22600" imgH="749300" progId="Equation.DSMT4">
                  <p:embed/>
                </p:oleObj>
              </mc:Choice>
              <mc:Fallback>
                <p:oleObj name="Equation" r:id="rId10" imgW="3022600" imgH="7493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628" y="4954297"/>
                        <a:ext cx="5180961" cy="1284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08EAEAE-503B-474E-A3B3-D4AEB78A01F1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22.)   </a:t>
            </a:r>
          </a:p>
        </p:txBody>
      </p:sp>
    </p:spTree>
    <p:extLst>
      <p:ext uri="{BB962C8B-B14F-4D97-AF65-F5344CB8AC3E}">
        <p14:creationId xmlns:p14="http://schemas.microsoft.com/office/powerpoint/2010/main" val="15669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71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Back to the car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…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4" name="Text Box 4"/>
          <p:cNvSpPr txBox="1">
            <a:spLocks noGrp="1"/>
          </p:cNvSpPr>
          <p:nvPr>
            <p:ph idx="1"/>
          </p:nvPr>
        </p:nvSpPr>
        <p:spPr bwMode="auto">
          <a:xfrm>
            <a:off x="146957" y="1069827"/>
            <a:ext cx="876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e.) How long did it take to get to the 100 meter mark passed the t = 2 second point?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94818"/>
              </p:ext>
            </p:extLst>
          </p:nvPr>
        </p:nvGraphicFramePr>
        <p:xfrm>
          <a:off x="2960593" y="4082777"/>
          <a:ext cx="3265570" cy="246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1485900" progId="Equation.DSMT4">
                  <p:embed/>
                </p:oleObj>
              </mc:Choice>
              <mc:Fallback>
                <p:oleObj name="Equation" r:id="rId2" imgW="1968500" imgH="14859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593" y="4082777"/>
                        <a:ext cx="3265570" cy="2464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98A2A823-9D54-AA4A-BFC3-07804E328184}"/>
              </a:ext>
            </a:extLst>
          </p:cNvPr>
          <p:cNvGrpSpPr/>
          <p:nvPr/>
        </p:nvGrpSpPr>
        <p:grpSpPr>
          <a:xfrm>
            <a:off x="1294514" y="1777713"/>
            <a:ext cx="7338454" cy="2566329"/>
            <a:chOff x="5688418" y="2496987"/>
            <a:chExt cx="6578076" cy="23004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598905-594B-AE4F-B567-730A735A08D9}"/>
                </a:ext>
              </a:extLst>
            </p:cNvPr>
            <p:cNvGrpSpPr/>
            <p:nvPr/>
          </p:nvGrpSpPr>
          <p:grpSpPr>
            <a:xfrm>
              <a:off x="5688418" y="2496987"/>
              <a:ext cx="6578076" cy="2300416"/>
              <a:chOff x="1646640" y="2306778"/>
              <a:chExt cx="9362418" cy="3274128"/>
            </a:xfrm>
          </p:grpSpPr>
          <p:graphicFrame>
            <p:nvGraphicFramePr>
              <p:cNvPr id="7" name="Object 2">
                <a:extLst>
                  <a:ext uri="{FF2B5EF4-FFF2-40B4-BE49-F238E27FC236}">
                    <a16:creationId xmlns:a16="http://schemas.microsoft.com/office/drawing/2014/main" id="{C12EBBB7-E58C-8949-B220-7776523F8AF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46640" y="3386278"/>
              <a:ext cx="1255712" cy="152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762000" imgH="927100" progId="Equation.DSMT4">
                      <p:embed/>
                    </p:oleObj>
                  </mc:Choice>
                  <mc:Fallback>
                    <p:oleObj name="Equation" r:id="rId4" imgW="762000" imgH="927100" progId="Equation.DSMT4">
                      <p:embed/>
                      <p:pic>
                        <p:nvPicPr>
                          <p:cNvPr id="7" name="Object 2">
                            <a:extLst>
                              <a:ext uri="{FF2B5EF4-FFF2-40B4-BE49-F238E27FC236}">
                                <a16:creationId xmlns:a16="http://schemas.microsoft.com/office/drawing/2014/main" id="{C12EBBB7-E58C-8949-B220-7776523F8AF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46640" y="3386278"/>
                            <a:ext cx="1255712" cy="1527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blipFill dpi="0" rotWithShape="0">
                                  <a:blip/>
                                  <a:srcRect/>
                                  <a:tile tx="0" ty="0" sx="100000" sy="100000" flip="none" algn="tl"/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" name="Straight Connector 12">
                <a:extLst>
                  <a:ext uri="{FF2B5EF4-FFF2-40B4-BE49-F238E27FC236}">
                    <a16:creationId xmlns:a16="http://schemas.microsoft.com/office/drawing/2014/main" id="{49963522-3494-DA48-80EF-40C01D9C0A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10152" y="2779853"/>
                <a:ext cx="8305800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" name="Oval 13">
                <a:extLst>
                  <a:ext uri="{FF2B5EF4-FFF2-40B4-BE49-F238E27FC236}">
                    <a16:creationId xmlns:a16="http://schemas.microsoft.com/office/drawing/2014/main" id="{23F704AF-D135-7349-834A-2E772EE3C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952" y="2703653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1pPr>
                <a:lvl2pPr marL="742950" indent="-28575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2pPr>
                <a:lvl3pPr marL="1143000" indent="-22860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3pPr>
                <a:lvl4pPr marL="1600200" indent="-22860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4pPr>
                <a:lvl5pPr marL="2057400" indent="-22860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0" name="Oval 14">
                <a:extLst>
                  <a:ext uri="{FF2B5EF4-FFF2-40B4-BE49-F238E27FC236}">
                    <a16:creationId xmlns:a16="http://schemas.microsoft.com/office/drawing/2014/main" id="{9808D54E-7DEB-BF4F-87FB-278FC70E9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552" y="2703653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1pPr>
                <a:lvl2pPr marL="742950" indent="-28575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2pPr>
                <a:lvl3pPr marL="1143000" indent="-22860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3pPr>
                <a:lvl4pPr marL="1600200" indent="-22860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4pPr>
                <a:lvl5pPr marL="2057400" indent="-228600" eaLnBrk="0" hangingPunct="0"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000000"/>
                    </a:solidFill>
                    <a:latin typeface="Gill Sans" charset="0"/>
                    <a:ea typeface="ＭＳ Ｐゴシック" charset="-128"/>
                    <a:sym typeface="Gill Sans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A67AB5C4-93CF-374A-95B4-B84714B91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490" y="2576653"/>
                <a:ext cx="601662" cy="131763"/>
              </a:xfrm>
              <a:custGeom>
                <a:avLst/>
                <a:gdLst>
                  <a:gd name="T0" fmla="*/ 71283 w 600604"/>
                  <a:gd name="T1" fmla="*/ 112107 h 132821"/>
                  <a:gd name="T2" fmla="*/ 527712 w 600604"/>
                  <a:gd name="T3" fmla="*/ 124505 h 132821"/>
                  <a:gd name="T4" fmla="*/ 527712 w 600604"/>
                  <a:gd name="T5" fmla="*/ 81109 h 132821"/>
                  <a:gd name="T6" fmla="*/ 428766 w 600604"/>
                  <a:gd name="T7" fmla="*/ 59411 h 132821"/>
                  <a:gd name="T8" fmla="*/ 384080 w 600604"/>
                  <a:gd name="T9" fmla="*/ 517 h 132821"/>
                  <a:gd name="T10" fmla="*/ 100010 w 600604"/>
                  <a:gd name="T11" fmla="*/ 56312 h 132821"/>
                  <a:gd name="T12" fmla="*/ 71283 w 600604"/>
                  <a:gd name="T13" fmla="*/ 112107 h 1328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0604"/>
                  <a:gd name="T22" fmla="*/ 0 h 132821"/>
                  <a:gd name="T23" fmla="*/ 600604 w 600604"/>
                  <a:gd name="T24" fmla="*/ 132821 h 1328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0604" h="132821">
                    <a:moveTo>
                      <a:pt x="70908" y="114829"/>
                    </a:moveTo>
                    <a:cubicBezTo>
                      <a:pt x="141816" y="126471"/>
                      <a:pt x="449262" y="132821"/>
                      <a:pt x="524933" y="127529"/>
                    </a:cubicBezTo>
                    <a:cubicBezTo>
                      <a:pt x="600604" y="122237"/>
                      <a:pt x="541337" y="94191"/>
                      <a:pt x="524933" y="83079"/>
                    </a:cubicBezTo>
                    <a:cubicBezTo>
                      <a:pt x="508529" y="71967"/>
                      <a:pt x="450320" y="74612"/>
                      <a:pt x="426508" y="60854"/>
                    </a:cubicBezTo>
                    <a:cubicBezTo>
                      <a:pt x="402696" y="47096"/>
                      <a:pt x="436562" y="1058"/>
                      <a:pt x="382058" y="529"/>
                    </a:cubicBezTo>
                    <a:cubicBezTo>
                      <a:pt x="327554" y="0"/>
                      <a:pt x="151341" y="36512"/>
                      <a:pt x="99483" y="57679"/>
                    </a:cubicBezTo>
                    <a:cubicBezTo>
                      <a:pt x="47625" y="78846"/>
                      <a:pt x="0" y="103187"/>
                      <a:pt x="70908" y="11482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cxnSp>
            <p:nvCxnSpPr>
              <p:cNvPr id="12" name="Straight Connector 18">
                <a:extLst>
                  <a:ext uri="{FF2B5EF4-FFF2-40B4-BE49-F238E27FC236}">
                    <a16:creationId xmlns:a16="http://schemas.microsoft.com/office/drawing/2014/main" id="{493C21F5-E34C-9F42-B13E-789910DEC2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733953" y="2856053"/>
                <a:ext cx="106680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aphicFrame>
            <p:nvGraphicFramePr>
              <p:cNvPr id="13" name="Object 3">
                <a:extLst>
                  <a:ext uri="{FF2B5EF4-FFF2-40B4-BE49-F238E27FC236}">
                    <a16:creationId xmlns:a16="http://schemas.microsoft.com/office/drawing/2014/main" id="{2ADD9324-4A6A-C444-86E4-2F34C151FA1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59590" y="3359291"/>
              <a:ext cx="1525587" cy="1525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927100" imgH="927100" progId="Equation.DSMT4">
                      <p:embed/>
                    </p:oleObj>
                  </mc:Choice>
                  <mc:Fallback>
                    <p:oleObj name="Equation" r:id="rId6" imgW="927100" imgH="927100" progId="Equation.DSMT4">
                      <p:embed/>
                      <p:pic>
                        <p:nvPicPr>
                          <p:cNvPr id="13" name="Object 3">
                            <a:extLst>
                              <a:ext uri="{FF2B5EF4-FFF2-40B4-BE49-F238E27FC236}">
                                <a16:creationId xmlns:a16="http://schemas.microsoft.com/office/drawing/2014/main" id="{2ADD9324-4A6A-C444-86E4-2F34C151FA1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9590" y="3359291"/>
                            <a:ext cx="1525587" cy="1525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blipFill dpi="0" rotWithShape="0">
                                  <a:blip/>
                                  <a:srcRect/>
                                  <a:tile tx="0" ty="0" sx="100000" sy="100000" flip="none" algn="tl"/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" name="Straight Connector 20">
                <a:extLst>
                  <a:ext uri="{FF2B5EF4-FFF2-40B4-BE49-F238E27FC236}">
                    <a16:creationId xmlns:a16="http://schemas.microsoft.com/office/drawing/2014/main" id="{58365A88-5FAA-334E-B1F3-F9C0F7880C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715946" y="2855259"/>
                <a:ext cx="1066800" cy="15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aphicFrame>
            <p:nvGraphicFramePr>
              <p:cNvPr id="15" name="Object 4">
                <a:extLst>
                  <a:ext uri="{FF2B5EF4-FFF2-40B4-BE49-F238E27FC236}">
                    <a16:creationId xmlns:a16="http://schemas.microsoft.com/office/drawing/2014/main" id="{41D5A2CF-F17B-3348-848D-449DF757E2D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74115" y="3341828"/>
              <a:ext cx="1504950" cy="152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914400" imgH="927100" progId="Equation.DSMT4">
                      <p:embed/>
                    </p:oleObj>
                  </mc:Choice>
                  <mc:Fallback>
                    <p:oleObj name="Equation" r:id="rId8" imgW="914400" imgH="927100" progId="Equation.DSMT4">
                      <p:embed/>
                      <p:pic>
                        <p:nvPicPr>
                          <p:cNvPr id="15" name="Object 4">
                            <a:extLst>
                              <a:ext uri="{FF2B5EF4-FFF2-40B4-BE49-F238E27FC236}">
                                <a16:creationId xmlns:a16="http://schemas.microsoft.com/office/drawing/2014/main" id="{41D5A2CF-F17B-3348-848D-449DF757E2D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74115" y="3341828"/>
                            <a:ext cx="1504950" cy="1527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blipFill dpi="0" rotWithShape="0">
                                  <a:blip/>
                                  <a:srcRect/>
                                  <a:tile tx="0" ty="0" sx="100000" sy="100000" flip="none" algn="tl"/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22">
                <a:extLst>
                  <a:ext uri="{FF2B5EF4-FFF2-40B4-BE49-F238E27FC236}">
                    <a16:creationId xmlns:a16="http://schemas.microsoft.com/office/drawing/2014/main" id="{1B9086ED-2FFF-CA4A-B9D7-DA142D2287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620946" y="2839384"/>
                <a:ext cx="10668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aphicFrame>
            <p:nvGraphicFramePr>
              <p:cNvPr id="17" name="Object 6">
                <a:extLst>
                  <a:ext uri="{FF2B5EF4-FFF2-40B4-BE49-F238E27FC236}">
                    <a16:creationId xmlns:a16="http://schemas.microsoft.com/office/drawing/2014/main" id="{B066BDEA-5498-434B-88DD-2AD60E351A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5376789"/>
                  </p:ext>
                </p:extLst>
              </p:nvPr>
            </p:nvGraphicFramePr>
            <p:xfrm>
              <a:off x="7577962" y="3670387"/>
              <a:ext cx="3431096" cy="19105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689100" imgH="939800" progId="Equation.DSMT4">
                      <p:embed/>
                    </p:oleObj>
                  </mc:Choice>
                  <mc:Fallback>
                    <p:oleObj name="Equation" r:id="rId10" imgW="1689100" imgH="939800" progId="Equation.DSMT4">
                      <p:embed/>
                      <p:pic>
                        <p:nvPicPr>
                          <p:cNvPr id="17" name="Object 6">
                            <a:extLst>
                              <a:ext uri="{FF2B5EF4-FFF2-40B4-BE49-F238E27FC236}">
                                <a16:creationId xmlns:a16="http://schemas.microsoft.com/office/drawing/2014/main" id="{B066BDEA-5498-434B-88DD-2AD60E351A2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7962" y="3670387"/>
                            <a:ext cx="3431096" cy="19105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8" name="Straight Connector 27">
                <a:extLst>
                  <a:ext uri="{FF2B5EF4-FFF2-40B4-BE49-F238E27FC236}">
                    <a16:creationId xmlns:a16="http://schemas.microsoft.com/office/drawing/2014/main" id="{F81B8C64-EFB0-3C49-BAC5-04C1D78BD7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064109" y="2872722"/>
                <a:ext cx="1066800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B548F6-987E-0F41-9FB0-06A971D4C681}"/>
                </a:ext>
              </a:extLst>
            </p:cNvPr>
            <p:cNvGrpSpPr/>
            <p:nvPr/>
          </p:nvGrpSpPr>
          <p:grpSpPr>
            <a:xfrm>
              <a:off x="10220658" y="3435346"/>
              <a:ext cx="1096585" cy="331063"/>
              <a:chOff x="10077015" y="5432878"/>
              <a:chExt cx="1096585" cy="33106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40CB7C4-1781-B449-ABA6-AACA727CF2AB}"/>
                  </a:ext>
                </a:extLst>
              </p:cNvPr>
              <p:cNvSpPr/>
              <p:nvPr/>
            </p:nvSpPr>
            <p:spPr>
              <a:xfrm>
                <a:off x="10147385" y="5478351"/>
                <a:ext cx="502538" cy="261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D5D1DE-64FA-E54D-BFE6-511D8B68B6C5}"/>
                  </a:ext>
                </a:extLst>
              </p:cNvPr>
              <p:cNvSpPr txBox="1"/>
              <p:nvPr/>
            </p:nvSpPr>
            <p:spPr>
              <a:xfrm>
                <a:off x="10077015" y="5432878"/>
                <a:ext cx="1096585" cy="33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102 m/s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1849769-58A8-8D40-96B3-F4AED35054D7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23.)   </a:t>
            </a:r>
          </a:p>
        </p:txBody>
      </p:sp>
    </p:spTree>
    <p:extLst>
      <p:ext uri="{BB962C8B-B14F-4D97-AF65-F5344CB8AC3E}">
        <p14:creationId xmlns:p14="http://schemas.microsoft.com/office/powerpoint/2010/main" val="33730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 to tackle complex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you’ll end up with two objects, multiple equations, and multiple unknowns, or just multi-stage problems that take some thinking. It’s good to know how to set up and solve these types of equations.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where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a picture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indicating your axes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consistent signs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critical!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D6A9-286F-4544-905C-2DEFE1FB3CCF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24.)   </a:t>
            </a:r>
          </a:p>
        </p:txBody>
      </p:sp>
    </p:spTree>
    <p:extLst>
      <p:ext uri="{BB962C8B-B14F-4D97-AF65-F5344CB8AC3E}">
        <p14:creationId xmlns:p14="http://schemas.microsoft.com/office/powerpoint/2010/main" val="404227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03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Two Car problem: the set-Up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36764" y="1331389"/>
            <a:ext cx="8670472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Question: Two cars traveling in opposite directions start out 1600 meters apart.  Car A moves with constant velocity 10 m/s.  Car B starts from rest and accelerates toward Car A picking up speed at a rate of 4 m/s/s.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a.) Relative to where Car A started, where do they pass?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b.) How long did it take for them to pass?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c.) How fast is Car B moving when they pass?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FC8AD-7E22-134E-9BF3-46F6178DB070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25.)   </a:t>
            </a:r>
          </a:p>
        </p:txBody>
      </p:sp>
    </p:spTree>
    <p:extLst>
      <p:ext uri="{BB962C8B-B14F-4D97-AF65-F5344CB8AC3E}">
        <p14:creationId xmlns:p14="http://schemas.microsoft.com/office/powerpoint/2010/main" val="972323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81" y="621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Two car problem: the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96" y="1250576"/>
            <a:ext cx="8621485" cy="3429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Sketch the set-up and put a coordinate axes on the sketch.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the known and unknown values for both cars on the sketch.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car B’s acceleration is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each car will take the same amount of time to reach the “pass point”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265585"/>
              </p:ext>
            </p:extLst>
          </p:nvPr>
        </p:nvGraphicFramePr>
        <p:xfrm>
          <a:off x="6383264" y="2472645"/>
          <a:ext cx="1817485" cy="45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28600" progId="Equation.DSMT4">
                  <p:embed/>
                </p:oleObj>
              </mc:Choice>
              <mc:Fallback>
                <p:oleObj name="Equation" r:id="rId2" imgW="92710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83264" y="2472645"/>
                        <a:ext cx="1817485" cy="450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45296" y="4266146"/>
            <a:ext cx="8780491" cy="1635499"/>
            <a:chOff x="2149816" y="4296335"/>
            <a:chExt cx="8275638" cy="154146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732429" y="4405872"/>
              <a:ext cx="0" cy="10033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529229" y="5320272"/>
              <a:ext cx="76835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149816" y="4647172"/>
            <a:ext cx="1546225" cy="36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27100" imgH="215900" progId="Equation.DSMT4">
                    <p:embed/>
                  </p:oleObj>
                </mc:Choice>
                <mc:Fallback>
                  <p:oleObj name="Equation" r:id="rId4" imgW="927100" imgH="2159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49816" y="4647172"/>
                          <a:ext cx="1546225" cy="3600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394292" y="5437747"/>
            <a:ext cx="7429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5300" imgH="215900" progId="Equation.DSMT4">
                    <p:embed/>
                  </p:oleObj>
                </mc:Choice>
                <mc:Fallback>
                  <p:oleObj name="Equation" r:id="rId6" imgW="495300" imgH="21590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94292" y="5437747"/>
                          <a:ext cx="742950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2630829" y="5167872"/>
              <a:ext cx="2032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326029" y="5078972"/>
              <a:ext cx="838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248242" y="4296335"/>
            <a:ext cx="8890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33400" imgH="203200" progId="Equation.DSMT4">
                    <p:embed/>
                  </p:oleObj>
                </mc:Choice>
                <mc:Fallback>
                  <p:oleObj name="Equation" r:id="rId8" imgW="533400" imgH="2032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48242" y="4296335"/>
                          <a:ext cx="889000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9628529" y="5167872"/>
              <a:ext cx="2032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9501529" y="4999032"/>
              <a:ext cx="584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9141167" y="4620185"/>
            <a:ext cx="9747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84200" imgH="215900" progId="Equation.DSMT4">
                    <p:embed/>
                  </p:oleObj>
                </mc:Choice>
                <mc:Fallback>
                  <p:oleObj name="Equation" r:id="rId10" imgW="584200" imgH="2159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141167" y="4620185"/>
                          <a:ext cx="974725" cy="358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9111004" y="5513947"/>
            <a:ext cx="13144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76300" imgH="215900" progId="Equation.DSMT4">
                    <p:embed/>
                  </p:oleObj>
                </mc:Choice>
                <mc:Fallback>
                  <p:oleObj name="Equation" r:id="rId12" imgW="876300" imgH="2159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111004" y="5513947"/>
                          <a:ext cx="1314450" cy="323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5020017" y="5463147"/>
            <a:ext cx="419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79400" imgH="228600" progId="Equation.DSMT4">
                    <p:embed/>
                  </p:oleObj>
                </mc:Choice>
                <mc:Fallback>
                  <p:oleObj name="Equation" r:id="rId14" imgW="279400" imgH="22860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020017" y="5463147"/>
                          <a:ext cx="4191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5196229" y="5167872"/>
              <a:ext cx="0" cy="3460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8880817" y="4296335"/>
            <a:ext cx="1544637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927100" imgH="228600" progId="Equation.DSMT4">
                    <p:embed/>
                  </p:oleObj>
                </mc:Choice>
                <mc:Fallback>
                  <p:oleObj name="Equation" r:id="rId16" imgW="927100" imgH="22860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880817" y="4296335"/>
                          <a:ext cx="1544637" cy="382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C114BB4-7F9C-D245-A63E-6FEB234B775E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26.)   </a:t>
            </a:r>
          </a:p>
        </p:txBody>
      </p:sp>
    </p:spTree>
    <p:extLst>
      <p:ext uri="{BB962C8B-B14F-4D97-AF65-F5344CB8AC3E}">
        <p14:creationId xmlns:p14="http://schemas.microsoft.com/office/powerpoint/2010/main" val="277934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913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Two car problem: parts </a:t>
            </a:r>
            <a:r>
              <a:rPr lang="en-US" sz="4000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a+b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36" y="1600200"/>
            <a:ext cx="3733041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We’re looking for displacement of car A, essentially, so we need an equation for car A: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need an equation for car B: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776274"/>
              </p:ext>
            </p:extLst>
          </p:nvPr>
        </p:nvGraphicFramePr>
        <p:xfrm>
          <a:off x="4190241" y="1436913"/>
          <a:ext cx="4715048" cy="209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500" imgH="1041400" progId="Equation.DSMT4">
                  <p:embed/>
                </p:oleObj>
              </mc:Choice>
              <mc:Fallback>
                <p:oleObj name="Equation" r:id="rId2" imgW="2349500" imgH="1041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0241" y="1436913"/>
                        <a:ext cx="4715048" cy="209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749677"/>
              </p:ext>
            </p:extLst>
          </p:nvPr>
        </p:nvGraphicFramePr>
        <p:xfrm>
          <a:off x="3877093" y="3993971"/>
          <a:ext cx="5028196" cy="259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400" imgH="1193800" progId="Equation.DSMT4">
                  <p:embed/>
                </p:oleObj>
              </mc:Choice>
              <mc:Fallback>
                <p:oleObj name="Equation" r:id="rId4" imgW="2311400" imgH="119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7093" y="3993971"/>
                        <a:ext cx="5028196" cy="2597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9115CC-3CD9-2941-A1F6-955CF1DC2886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27.)   </a:t>
            </a:r>
          </a:p>
        </p:txBody>
      </p:sp>
    </p:spTree>
    <p:extLst>
      <p:ext uri="{BB962C8B-B14F-4D97-AF65-F5344CB8AC3E}">
        <p14:creationId xmlns:p14="http://schemas.microsoft.com/office/powerpoint/2010/main" val="3904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6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two-car problem: parts </a:t>
            </a:r>
            <a:r>
              <a:rPr lang="en-US" sz="4000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a+b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224641"/>
            <a:ext cx="86051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Now we combine the equations to solve simultaneously: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54385"/>
              </p:ext>
            </p:extLst>
          </p:nvPr>
        </p:nvGraphicFramePr>
        <p:xfrm>
          <a:off x="1811054" y="2139041"/>
          <a:ext cx="4920308" cy="7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393700" progId="Equation.DSMT4">
                  <p:embed/>
                </p:oleObj>
              </mc:Choice>
              <mc:Fallback>
                <p:oleObj name="Equation" r:id="rId2" imgW="2514600" imgH="3937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1054" y="2139041"/>
                        <a:ext cx="4920308" cy="771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00632"/>
              </p:ext>
            </p:extLst>
          </p:nvPr>
        </p:nvGraphicFramePr>
        <p:xfrm>
          <a:off x="2178545" y="1767991"/>
          <a:ext cx="3573936" cy="46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228600" progId="Equation.DSMT4">
                  <p:embed/>
                </p:oleObj>
              </mc:Choice>
              <mc:Fallback>
                <p:oleObj name="Equation" r:id="rId4" imgW="177800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545" y="1767991"/>
                        <a:ext cx="3573936" cy="46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759" y="3052331"/>
            <a:ext cx="521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Equating: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85070"/>
              </p:ext>
            </p:extLst>
          </p:nvPr>
        </p:nvGraphicFramePr>
        <p:xfrm>
          <a:off x="2449286" y="3215868"/>
          <a:ext cx="2767151" cy="112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584200" progId="Equation.DSMT4">
                  <p:embed/>
                </p:oleObj>
              </mc:Choice>
              <mc:Fallback>
                <p:oleObj name="Equation" r:id="rId6" imgW="1435100" imgH="584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9286" y="3215868"/>
                        <a:ext cx="2767151" cy="112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94429"/>
              </p:ext>
            </p:extLst>
          </p:nvPr>
        </p:nvGraphicFramePr>
        <p:xfrm>
          <a:off x="3157846" y="4846387"/>
          <a:ext cx="3950545" cy="144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500" imgH="673100" progId="Equation.DSMT4">
                  <p:embed/>
                </p:oleObj>
              </mc:Choice>
              <mc:Fallback>
                <p:oleObj name="Equation" r:id="rId8" imgW="1841500" imgH="673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57846" y="4846387"/>
                        <a:ext cx="3950545" cy="144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1" y="4564056"/>
            <a:ext cx="257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Now, find how far A travels in that time: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86906-E2EF-7248-AEAE-23737CA22FED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28.)   </a:t>
            </a:r>
          </a:p>
        </p:txBody>
      </p:sp>
    </p:spTree>
    <p:extLst>
      <p:ext uri="{BB962C8B-B14F-4D97-AF65-F5344CB8AC3E}">
        <p14:creationId xmlns:p14="http://schemas.microsoft.com/office/powerpoint/2010/main" val="1445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two-car problem: part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how fast is car B moving when they pass?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729" y="2160813"/>
            <a:ext cx="756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We now know the time in which they travel, so for car B: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286625"/>
              </p:ext>
            </p:extLst>
          </p:nvPr>
        </p:nvGraphicFramePr>
        <p:xfrm>
          <a:off x="2855227" y="2784929"/>
          <a:ext cx="3433545" cy="142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8000" imgH="736600" progId="Equation.DSMT4">
                  <p:embed/>
                </p:oleObj>
              </mc:Choice>
              <mc:Fallback>
                <p:oleObj name="Equation" r:id="rId2" imgW="1778000" imgH="736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5227" y="2784929"/>
                        <a:ext cx="3433545" cy="142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8089" y="3829516"/>
            <a:ext cx="54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58897"/>
              </p:ext>
            </p:extLst>
          </p:nvPr>
        </p:nvGraphicFramePr>
        <p:xfrm>
          <a:off x="1480650" y="4601849"/>
          <a:ext cx="5023154" cy="143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900" imgH="787400" progId="Equation.DSMT4">
                  <p:embed/>
                </p:oleObj>
              </mc:Choice>
              <mc:Fallback>
                <p:oleObj name="Equation" r:id="rId4" imgW="2755900" imgH="787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0650" y="4601849"/>
                        <a:ext cx="5023154" cy="1439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4171" y="6098276"/>
            <a:ext cx="470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23FFF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and you have to put the sign in manually . .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D018C-4B88-9D41-AEB7-9547740C52BC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29.)   </a:t>
            </a:r>
          </a:p>
        </p:txBody>
      </p:sp>
    </p:spTree>
    <p:extLst>
      <p:ext uri="{BB962C8B-B14F-4D97-AF65-F5344CB8AC3E}">
        <p14:creationId xmlns:p14="http://schemas.microsoft.com/office/powerpoint/2010/main" val="398453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Figure 2.24 on p51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46" y="2259541"/>
            <a:ext cx="4528565" cy="334433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graph represent if it is a: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vs. time graph?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vs. time graph?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vs. time graph?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012055" y="2445808"/>
            <a:ext cx="3543300" cy="2571750"/>
            <a:chOff x="762000" y="990600"/>
            <a:chExt cx="4724400" cy="3429000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1219200" y="990600"/>
              <a:ext cx="0" cy="3429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914400" y="2667000"/>
              <a:ext cx="4572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143000" y="2667000"/>
              <a:ext cx="152400" cy="1524000"/>
              <a:chOff x="720" y="1680"/>
              <a:chExt cx="96" cy="960"/>
            </a:xfrm>
          </p:grpSpPr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1143000" y="1143000"/>
              <a:ext cx="152400" cy="1524000"/>
              <a:chOff x="720" y="1680"/>
              <a:chExt cx="96" cy="960"/>
            </a:xfrm>
          </p:grpSpPr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1219200" y="4191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219200" y="3886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219200" y="3581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1219200" y="3276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1219200" y="2971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1219200" y="2667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1219200" y="2362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1219200" y="2057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1219200" y="1752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1219200" y="1447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1219200" y="1143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60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981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2362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2743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124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3505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3886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4267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4648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5029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541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905000" y="2667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7000" imgH="152400" progId="Equation.DSMT4">
                    <p:embed/>
                  </p:oleObj>
                </mc:Choice>
                <mc:Fallback>
                  <p:oleObj name="Equation" r:id="rId2" imgW="127000" imgH="152400" progId="Equation.DSMT4">
                    <p:embed/>
                    <p:pic>
                      <p:nvPicPr>
                        <p:cNvPr id="4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667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2667000" y="2667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7000" imgH="152400" progId="Equation.DSMT4">
                    <p:embed/>
                  </p:oleObj>
                </mc:Choice>
                <mc:Fallback>
                  <p:oleObj name="Equation" r:id="rId4" imgW="127000" imgH="152400" progId="Equation.DSMT4">
                    <p:embed/>
                    <p:pic>
                      <p:nvPicPr>
                        <p:cNvPr id="4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667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3381375" y="2667000"/>
            <a:ext cx="2857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500" imgH="152400" progId="Equation.DSMT4">
                    <p:embed/>
                  </p:oleObj>
                </mc:Choice>
                <mc:Fallback>
                  <p:oleObj name="Equation" r:id="rId6" imgW="190500" imgH="152400" progId="Equation.DSMT4">
                    <p:embed/>
                    <p:pic>
                      <p:nvPicPr>
                        <p:cNvPr id="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75" y="2667000"/>
                          <a:ext cx="2857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4143375" y="2667000"/>
            <a:ext cx="2857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90500" imgH="152400" progId="Equation.DSMT4">
                    <p:embed/>
                  </p:oleObj>
                </mc:Choice>
                <mc:Fallback>
                  <p:oleObj name="Equation" r:id="rId8" imgW="190500" imgH="152400" progId="Equation.DSMT4">
                    <p:embed/>
                    <p:pic>
                      <p:nvPicPr>
                        <p:cNvPr id="4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5" y="2667000"/>
                          <a:ext cx="2857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/>
          </p:nvGraphicFramePr>
          <p:xfrm>
            <a:off x="4895850" y="2667000"/>
            <a:ext cx="304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200" imgH="152400" progId="Equation.DSMT4">
                    <p:embed/>
                  </p:oleObj>
                </mc:Choice>
                <mc:Fallback>
                  <p:oleObj name="Equation" r:id="rId10" imgW="203200" imgH="152400" progId="Equation.DSMT4">
                    <p:embed/>
                    <p:pic>
                      <p:nvPicPr>
                        <p:cNvPr id="4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850" y="26670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7"/>
            <p:cNvGraphicFramePr>
              <a:graphicFrameLocks noChangeAspect="1"/>
            </p:cNvGraphicFramePr>
            <p:nvPr/>
          </p:nvGraphicFramePr>
          <p:xfrm>
            <a:off x="762000" y="3124200"/>
            <a:ext cx="323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900" imgH="152400" progId="Equation.DSMT4">
                    <p:embed/>
                  </p:oleObj>
                </mc:Choice>
                <mc:Fallback>
                  <p:oleObj name="Equation" r:id="rId12" imgW="215900" imgH="152400" progId="Equation.DSMT4">
                    <p:embed/>
                    <p:pic>
                      <p:nvPicPr>
                        <p:cNvPr id="4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3124200"/>
                          <a:ext cx="3238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762000" y="3733800"/>
            <a:ext cx="304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03200" imgH="152400" progId="Equation.DSMT4">
                    <p:embed/>
                  </p:oleObj>
                </mc:Choice>
                <mc:Fallback>
                  <p:oleObj name="Equation" r:id="rId14" imgW="203200" imgH="152400" progId="Equation.DSMT4">
                    <p:embed/>
                    <p:pic>
                      <p:nvPicPr>
                        <p:cNvPr id="4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3733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9"/>
            <p:cNvGraphicFramePr>
              <a:graphicFrameLocks noChangeAspect="1"/>
            </p:cNvGraphicFramePr>
            <p:nvPr/>
          </p:nvGraphicFramePr>
          <p:xfrm>
            <a:off x="904875" y="1905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7000" imgH="152400" progId="Equation.DSMT4">
                    <p:embed/>
                  </p:oleObj>
                </mc:Choice>
                <mc:Fallback>
                  <p:oleObj name="Equation" r:id="rId16" imgW="127000" imgH="152400" progId="Equation.DSMT4">
                    <p:embed/>
                    <p:pic>
                      <p:nvPicPr>
                        <p:cNvPr id="4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905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904875" y="12954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5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2954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61"/>
            <p:cNvSpPr>
              <a:spLocks noChangeShapeType="1"/>
            </p:cNvSpPr>
            <p:nvPr/>
          </p:nvSpPr>
          <p:spPr bwMode="auto">
            <a:xfrm>
              <a:off x="1219200" y="3886200"/>
              <a:ext cx="914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>
              <a:off x="4114800" y="1447800"/>
              <a:ext cx="838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flipH="1">
              <a:off x="2286000" y="1524000"/>
              <a:ext cx="1676400" cy="2286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4" name="Line 67"/>
            <p:cNvSpPr>
              <a:spLocks noChangeShapeType="1"/>
            </p:cNvSpPr>
            <p:nvPr/>
          </p:nvSpPr>
          <p:spPr bwMode="auto">
            <a:xfrm flipV="1">
              <a:off x="2133600" y="38100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 flipH="1">
              <a:off x="3962400" y="14478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D29D37E-CA55-EE48-9939-BF59072244F0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  </a:t>
            </a:r>
          </a:p>
        </p:txBody>
      </p:sp>
    </p:spTree>
    <p:extLst>
      <p:ext uri="{BB962C8B-B14F-4D97-AF65-F5344CB8AC3E}">
        <p14:creationId xmlns:p14="http://schemas.microsoft.com/office/powerpoint/2010/main" val="3936829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6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Why all these steps?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“two-car” problem is a great example for why you should be methodical in your solutions and follow all these steps.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less like to make a silly mistake or get lost.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reader is less likely to be confused or be unable to follow your work.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result in more likely correct answers (and points)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Bottom line: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on simple problems, practice all steps of this technique, because when things get nasty, it’s the thing that allows you to make progress even when feeling confused!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3CE39-DB78-8444-943A-D1C0EE5FD124}"/>
              </a:ext>
            </a:extLst>
          </p:cNvPr>
          <p:cNvSpPr txBox="1"/>
          <p:nvPr/>
        </p:nvSpPr>
        <p:spPr>
          <a:xfrm>
            <a:off x="8561070" y="644486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30.)   </a:t>
            </a:r>
          </a:p>
        </p:txBody>
      </p:sp>
    </p:spTree>
    <p:extLst>
      <p:ext uri="{BB962C8B-B14F-4D97-AF65-F5344CB8AC3E}">
        <p14:creationId xmlns:p14="http://schemas.microsoft.com/office/powerpoint/2010/main" val="137860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D4DDBD-1940-AC43-99D3-992EAA6F3950}"/>
              </a:ext>
            </a:extLst>
          </p:cNvPr>
          <p:cNvGrpSpPr/>
          <p:nvPr/>
        </p:nvGrpSpPr>
        <p:grpSpPr>
          <a:xfrm>
            <a:off x="389467" y="292100"/>
            <a:ext cx="8365066" cy="6273800"/>
            <a:chOff x="1143000" y="857250"/>
            <a:chExt cx="6858000" cy="5143500"/>
          </a:xfrm>
        </p:grpSpPr>
        <p:grpSp>
          <p:nvGrpSpPr>
            <p:cNvPr id="139278" name="Group 61"/>
            <p:cNvGrpSpPr>
              <a:grpSpLocks/>
            </p:cNvGrpSpPr>
            <p:nvPr/>
          </p:nvGrpSpPr>
          <p:grpSpPr bwMode="auto">
            <a:xfrm>
              <a:off x="1760220" y="1525905"/>
              <a:ext cx="5434965" cy="4076224"/>
              <a:chOff x="914400" y="990600"/>
              <a:chExt cx="4572000" cy="3429000"/>
            </a:xfrm>
          </p:grpSpPr>
          <p:sp>
            <p:nvSpPr>
              <p:cNvPr id="139296" name="Line 9"/>
              <p:cNvSpPr>
                <a:spLocks noChangeShapeType="1"/>
              </p:cNvSpPr>
              <p:nvPr/>
            </p:nvSpPr>
            <p:spPr bwMode="auto">
              <a:xfrm>
                <a:off x="1219200" y="990600"/>
                <a:ext cx="0" cy="3429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297" name="Line 10"/>
              <p:cNvSpPr>
                <a:spLocks noChangeShapeType="1"/>
              </p:cNvSpPr>
              <p:nvPr/>
            </p:nvSpPr>
            <p:spPr bwMode="auto">
              <a:xfrm>
                <a:off x="914400" y="2667000"/>
                <a:ext cx="457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grpSp>
            <p:nvGrpSpPr>
              <p:cNvPr id="139298" name="Group 17"/>
              <p:cNvGrpSpPr>
                <a:grpSpLocks/>
              </p:cNvGrpSpPr>
              <p:nvPr/>
            </p:nvGrpSpPr>
            <p:grpSpPr bwMode="auto">
              <a:xfrm>
                <a:off x="1143000" y="2667000"/>
                <a:ext cx="152400" cy="1524000"/>
                <a:chOff x="720" y="1680"/>
                <a:chExt cx="96" cy="960"/>
              </a:xfrm>
            </p:grpSpPr>
            <p:sp>
              <p:nvSpPr>
                <p:cNvPr id="139333" name="Line 11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4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5" name="Line 13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6" name="Line 14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7" name="Line 15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8" name="Line 16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grpSp>
            <p:nvGrpSpPr>
              <p:cNvPr id="139299" name="Group 18"/>
              <p:cNvGrpSpPr>
                <a:grpSpLocks/>
              </p:cNvGrpSpPr>
              <p:nvPr/>
            </p:nvGrpSpPr>
            <p:grpSpPr bwMode="auto">
              <a:xfrm>
                <a:off x="1143000" y="1143000"/>
                <a:ext cx="152400" cy="1524000"/>
                <a:chOff x="720" y="1680"/>
                <a:chExt cx="96" cy="960"/>
              </a:xfrm>
            </p:grpSpPr>
            <p:sp>
              <p:nvSpPr>
                <p:cNvPr id="139327" name="Line 19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28" name="Line 20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29" name="Line 21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0" name="Line 22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1" name="Line 23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2" name="Line 24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sp>
            <p:nvSpPr>
              <p:cNvPr id="139300" name="Line 25"/>
              <p:cNvSpPr>
                <a:spLocks noChangeShapeType="1"/>
              </p:cNvSpPr>
              <p:nvPr/>
            </p:nvSpPr>
            <p:spPr bwMode="auto">
              <a:xfrm>
                <a:off x="1219200" y="4191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1" name="Line 26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2" name="Line 27"/>
              <p:cNvSpPr>
                <a:spLocks noChangeShapeType="1"/>
              </p:cNvSpPr>
              <p:nvPr/>
            </p:nvSpPr>
            <p:spPr bwMode="auto">
              <a:xfrm>
                <a:off x="1219200" y="3581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3" name="Line 28"/>
              <p:cNvSpPr>
                <a:spLocks noChangeShapeType="1"/>
              </p:cNvSpPr>
              <p:nvPr/>
            </p:nvSpPr>
            <p:spPr bwMode="auto">
              <a:xfrm>
                <a:off x="1219200" y="3276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4" name="Line 29"/>
              <p:cNvSpPr>
                <a:spLocks noChangeShapeType="1"/>
              </p:cNvSpPr>
              <p:nvPr/>
            </p:nvSpPr>
            <p:spPr bwMode="auto">
              <a:xfrm>
                <a:off x="1219200" y="2971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5" name="Line 30"/>
              <p:cNvSpPr>
                <a:spLocks noChangeShapeType="1"/>
              </p:cNvSpPr>
              <p:nvPr/>
            </p:nvSpPr>
            <p:spPr bwMode="auto">
              <a:xfrm>
                <a:off x="1219200" y="2667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6" name="Line 31"/>
              <p:cNvSpPr>
                <a:spLocks noChangeShapeType="1"/>
              </p:cNvSpPr>
              <p:nvPr/>
            </p:nvSpPr>
            <p:spPr bwMode="auto">
              <a:xfrm>
                <a:off x="1219200" y="2362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7" name="Line 32"/>
              <p:cNvSpPr>
                <a:spLocks noChangeShapeType="1"/>
              </p:cNvSpPr>
              <p:nvPr/>
            </p:nvSpPr>
            <p:spPr bwMode="auto">
              <a:xfrm>
                <a:off x="1219200" y="2057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8" name="Line 33"/>
              <p:cNvSpPr>
                <a:spLocks noChangeShapeType="1"/>
              </p:cNvSpPr>
              <p:nvPr/>
            </p:nvSpPr>
            <p:spPr bwMode="auto">
              <a:xfrm>
                <a:off x="1219200" y="1752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9" name="Line 34"/>
              <p:cNvSpPr>
                <a:spLocks noChangeShapeType="1"/>
              </p:cNvSpPr>
              <p:nvPr/>
            </p:nvSpPr>
            <p:spPr bwMode="auto">
              <a:xfrm>
                <a:off x="1219200" y="1447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0" name="Line 35"/>
              <p:cNvSpPr>
                <a:spLocks noChangeShapeType="1"/>
              </p:cNvSpPr>
              <p:nvPr/>
            </p:nvSpPr>
            <p:spPr bwMode="auto">
              <a:xfrm>
                <a:off x="1219200" y="1143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1" name="Line 37"/>
              <p:cNvSpPr>
                <a:spLocks noChangeShapeType="1"/>
              </p:cNvSpPr>
              <p:nvPr/>
            </p:nvSpPr>
            <p:spPr bwMode="auto">
              <a:xfrm>
                <a:off x="160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2" name="Line 38"/>
              <p:cNvSpPr>
                <a:spLocks noChangeShapeType="1"/>
              </p:cNvSpPr>
              <p:nvPr/>
            </p:nvSpPr>
            <p:spPr bwMode="auto">
              <a:xfrm>
                <a:off x="1981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3" name="Line 39"/>
              <p:cNvSpPr>
                <a:spLocks noChangeShapeType="1"/>
              </p:cNvSpPr>
              <p:nvPr/>
            </p:nvSpPr>
            <p:spPr bwMode="auto">
              <a:xfrm>
                <a:off x="2362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4" name="Line 40"/>
              <p:cNvSpPr>
                <a:spLocks noChangeShapeType="1"/>
              </p:cNvSpPr>
              <p:nvPr/>
            </p:nvSpPr>
            <p:spPr bwMode="auto">
              <a:xfrm>
                <a:off x="2743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5" name="Line 41"/>
              <p:cNvSpPr>
                <a:spLocks noChangeShapeType="1"/>
              </p:cNvSpPr>
              <p:nvPr/>
            </p:nvSpPr>
            <p:spPr bwMode="auto">
              <a:xfrm>
                <a:off x="3124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6" name="Line 42"/>
              <p:cNvSpPr>
                <a:spLocks noChangeShapeType="1"/>
              </p:cNvSpPr>
              <p:nvPr/>
            </p:nvSpPr>
            <p:spPr bwMode="auto">
              <a:xfrm>
                <a:off x="3505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7" name="Line 43"/>
              <p:cNvSpPr>
                <a:spLocks noChangeShapeType="1"/>
              </p:cNvSpPr>
              <p:nvPr/>
            </p:nvSpPr>
            <p:spPr bwMode="auto">
              <a:xfrm>
                <a:off x="3886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8" name="Line 44"/>
              <p:cNvSpPr>
                <a:spLocks noChangeShapeType="1"/>
              </p:cNvSpPr>
              <p:nvPr/>
            </p:nvSpPr>
            <p:spPr bwMode="auto">
              <a:xfrm>
                <a:off x="4267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9" name="Line 45"/>
              <p:cNvSpPr>
                <a:spLocks noChangeShapeType="1"/>
              </p:cNvSpPr>
              <p:nvPr/>
            </p:nvSpPr>
            <p:spPr bwMode="auto">
              <a:xfrm>
                <a:off x="4648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0" name="Line 46"/>
              <p:cNvSpPr>
                <a:spLocks noChangeShapeType="1"/>
              </p:cNvSpPr>
              <p:nvPr/>
            </p:nvSpPr>
            <p:spPr bwMode="auto">
              <a:xfrm>
                <a:off x="5029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1" name="Line 50"/>
              <p:cNvSpPr>
                <a:spLocks noChangeShapeType="1"/>
              </p:cNvSpPr>
              <p:nvPr/>
            </p:nvSpPr>
            <p:spPr bwMode="auto">
              <a:xfrm>
                <a:off x="541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2" name="Line 61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914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3" name="Line 62"/>
              <p:cNvSpPr>
                <a:spLocks noChangeShapeType="1"/>
              </p:cNvSpPr>
              <p:nvPr/>
            </p:nvSpPr>
            <p:spPr bwMode="auto">
              <a:xfrm>
                <a:off x="4114800" y="1447800"/>
                <a:ext cx="838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4" name="Line 63"/>
              <p:cNvSpPr>
                <a:spLocks noChangeShapeType="1"/>
              </p:cNvSpPr>
              <p:nvPr/>
            </p:nvSpPr>
            <p:spPr bwMode="auto">
              <a:xfrm flipH="1">
                <a:off x="2286000" y="1524000"/>
                <a:ext cx="1676400" cy="2286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5" name="Line 67"/>
              <p:cNvSpPr>
                <a:spLocks noChangeShapeType="1"/>
              </p:cNvSpPr>
              <p:nvPr/>
            </p:nvSpPr>
            <p:spPr bwMode="auto">
              <a:xfrm flipV="1">
                <a:off x="2133600" y="38100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6" name="Line 68"/>
              <p:cNvSpPr>
                <a:spLocks noChangeShapeType="1"/>
              </p:cNvSpPr>
              <p:nvPr/>
            </p:nvSpPr>
            <p:spPr bwMode="auto">
              <a:xfrm flipH="1">
                <a:off x="3962400" y="14478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39279" name="Text Box 3"/>
            <p:cNvSpPr txBox="1">
              <a:spLocks/>
            </p:cNvSpPr>
            <p:nvPr/>
          </p:nvSpPr>
          <p:spPr bwMode="auto">
            <a:xfrm>
              <a:off x="1434465" y="1062990"/>
              <a:ext cx="56064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620"/>
                <a:t>1.) As </a:t>
              </a:r>
              <a:r>
                <a:rPr lang="en-US" altLang="en-US" sz="1620" i="1">
                  <a:solidFill>
                    <a:srgbClr val="E30D18"/>
                  </a:solidFill>
                </a:rPr>
                <a:t>position versus time</a:t>
              </a:r>
              <a:r>
                <a:rPr lang="en-US" altLang="en-US" sz="1620"/>
                <a:t> graph:</a:t>
              </a:r>
            </a:p>
          </p:txBody>
        </p:sp>
        <p:graphicFrame>
          <p:nvGraphicFramePr>
            <p:cNvPr id="13926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425567"/>
                </p:ext>
              </p:extLst>
            </p:nvPr>
          </p:nvGraphicFramePr>
          <p:xfrm>
            <a:off x="2951797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13926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797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9777001"/>
                </p:ext>
              </p:extLst>
            </p:nvPr>
          </p:nvGraphicFramePr>
          <p:xfrm>
            <a:off x="3851910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13926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10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6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5716081"/>
                </p:ext>
              </p:extLst>
            </p:nvPr>
          </p:nvGraphicFramePr>
          <p:xfrm>
            <a:off x="4739164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500" imgH="152400" progId="Equation.DSMT4">
                    <p:embed/>
                  </p:oleObj>
                </mc:Choice>
                <mc:Fallback>
                  <p:oleObj name="Equation" r:id="rId7" imgW="190500" imgH="152400" progId="Equation.DSMT4">
                    <p:embed/>
                    <p:pic>
                      <p:nvPicPr>
                        <p:cNvPr id="13926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164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0859817"/>
                </p:ext>
              </p:extLst>
            </p:nvPr>
          </p:nvGraphicFramePr>
          <p:xfrm>
            <a:off x="5652136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500" imgH="152400" progId="Equation.DSMT4">
                    <p:embed/>
                  </p:oleObj>
                </mc:Choice>
                <mc:Fallback>
                  <p:oleObj name="Equation" r:id="rId9" imgW="190500" imgH="152400" progId="Equation.DSMT4">
                    <p:embed/>
                    <p:pic>
                      <p:nvPicPr>
                        <p:cNvPr id="13926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36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150469"/>
                </p:ext>
              </p:extLst>
            </p:nvPr>
          </p:nvGraphicFramePr>
          <p:xfrm>
            <a:off x="6526530" y="353187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03200" imgH="152400" progId="Equation.DSMT4">
                    <p:embed/>
                  </p:oleObj>
                </mc:Choice>
                <mc:Fallback>
                  <p:oleObj name="Equation" r:id="rId11" imgW="203200" imgH="152400" progId="Equation.DSMT4">
                    <p:embed/>
                    <p:pic>
                      <p:nvPicPr>
                        <p:cNvPr id="1392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530" y="353187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787812"/>
                </p:ext>
              </p:extLst>
            </p:nvPr>
          </p:nvGraphicFramePr>
          <p:xfrm>
            <a:off x="1833087" y="4149090"/>
            <a:ext cx="218599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900" imgH="152400" progId="Equation.DSMT4">
                    <p:embed/>
                  </p:oleObj>
                </mc:Choice>
                <mc:Fallback>
                  <p:oleObj name="Equation" r:id="rId13" imgW="215900" imgH="152400" progId="Equation.DSMT4">
                    <p:embed/>
                    <p:pic>
                      <p:nvPicPr>
                        <p:cNvPr id="1392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7" y="4149090"/>
                          <a:ext cx="218599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847550"/>
                </p:ext>
              </p:extLst>
            </p:nvPr>
          </p:nvGraphicFramePr>
          <p:xfrm>
            <a:off x="1833086" y="486918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200" imgH="152400" progId="Equation.DSMT4">
                    <p:embed/>
                  </p:oleObj>
                </mc:Choice>
                <mc:Fallback>
                  <p:oleObj name="Equation" r:id="rId15" imgW="203200" imgH="152400" progId="Equation.DSMT4">
                    <p:embed/>
                    <p:pic>
                      <p:nvPicPr>
                        <p:cNvPr id="13927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6" y="486918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417408"/>
                </p:ext>
              </p:extLst>
            </p:nvPr>
          </p:nvGraphicFramePr>
          <p:xfrm>
            <a:off x="1858804" y="270891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13927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270891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961242"/>
                </p:ext>
              </p:extLst>
            </p:nvPr>
          </p:nvGraphicFramePr>
          <p:xfrm>
            <a:off x="1858804" y="198882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13927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198882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280" name="Rectangle 58"/>
            <p:cNvSpPr>
              <a:spLocks noChangeArrowheads="1"/>
            </p:cNvSpPr>
            <p:nvPr/>
          </p:nvSpPr>
          <p:spPr bwMode="auto">
            <a:xfrm>
              <a:off x="1143000" y="857250"/>
              <a:ext cx="6858000" cy="5143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81" name="TextBox 59"/>
            <p:cNvSpPr txBox="1">
              <a:spLocks noChangeArrowheads="1"/>
            </p:cNvSpPr>
            <p:nvPr/>
          </p:nvSpPr>
          <p:spPr bwMode="auto">
            <a:xfrm>
              <a:off x="7603451" y="5743575"/>
              <a:ext cx="292068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810"/>
                <a:t>2.)</a:t>
              </a:r>
            </a:p>
          </p:txBody>
        </p:sp>
        <p:sp>
          <p:nvSpPr>
            <p:cNvPr id="139282" name="Text Box 3"/>
            <p:cNvSpPr txBox="1">
              <a:spLocks/>
            </p:cNvSpPr>
            <p:nvPr/>
          </p:nvSpPr>
          <p:spPr bwMode="auto">
            <a:xfrm>
              <a:off x="5034915" y="1842017"/>
              <a:ext cx="2108835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standing still at x = 8 m</a:t>
              </a:r>
            </a:p>
          </p:txBody>
        </p:sp>
        <p:sp>
          <p:nvSpPr>
            <p:cNvPr id="139283" name="Text Box 3"/>
            <p:cNvSpPr txBox="1">
              <a:spLocks/>
            </p:cNvSpPr>
            <p:nvPr/>
          </p:nvSpPr>
          <p:spPr bwMode="auto">
            <a:xfrm>
              <a:off x="2308860" y="4920616"/>
              <a:ext cx="2005965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standing still at x = -8 m</a:t>
              </a:r>
            </a:p>
          </p:txBody>
        </p:sp>
        <p:sp>
          <p:nvSpPr>
            <p:cNvPr id="139284" name="Text Box 3"/>
            <p:cNvSpPr txBox="1">
              <a:spLocks/>
            </p:cNvSpPr>
            <p:nvPr/>
          </p:nvSpPr>
          <p:spPr bwMode="auto">
            <a:xfrm>
              <a:off x="4451985" y="3590807"/>
              <a:ext cx="1868805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at origin at t =10 sec</a:t>
              </a:r>
            </a:p>
          </p:txBody>
        </p:sp>
        <p:sp>
          <p:nvSpPr>
            <p:cNvPr id="139285" name="Freeform 65"/>
            <p:cNvSpPr>
              <a:spLocks noChangeArrowheads="1"/>
            </p:cNvSpPr>
            <p:nvPr/>
          </p:nvSpPr>
          <p:spPr bwMode="auto">
            <a:xfrm>
              <a:off x="4409123" y="3566160"/>
              <a:ext cx="85725" cy="200383"/>
            </a:xfrm>
            <a:custGeom>
              <a:avLst/>
              <a:gdLst>
                <a:gd name="T0" fmla="*/ 127000 w 127000"/>
                <a:gd name="T1" fmla="*/ 255365 h 296333"/>
                <a:gd name="T2" fmla="*/ 50800 w 127000"/>
                <a:gd name="T3" fmla="*/ 255365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86" name="Text Box 3"/>
            <p:cNvSpPr txBox="1">
              <a:spLocks/>
            </p:cNvSpPr>
            <p:nvPr/>
          </p:nvSpPr>
          <p:spPr bwMode="auto">
            <a:xfrm>
              <a:off x="3894773" y="4175880"/>
              <a:ext cx="2571750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constant, positive velocity while in negative region</a:t>
              </a:r>
            </a:p>
          </p:txBody>
        </p:sp>
        <p:sp>
          <p:nvSpPr>
            <p:cNvPr id="139287" name="Freeform 67"/>
            <p:cNvSpPr>
              <a:spLocks noChangeArrowheads="1"/>
            </p:cNvSpPr>
            <p:nvPr/>
          </p:nvSpPr>
          <p:spPr bwMode="auto">
            <a:xfrm>
              <a:off x="3851910" y="425410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88" name="Freeform 68"/>
            <p:cNvSpPr>
              <a:spLocks noChangeArrowheads="1"/>
            </p:cNvSpPr>
            <p:nvPr/>
          </p:nvSpPr>
          <p:spPr bwMode="auto">
            <a:xfrm>
              <a:off x="4649152" y="2426017"/>
              <a:ext cx="540068" cy="728663"/>
            </a:xfrm>
            <a:custGeom>
              <a:avLst/>
              <a:gdLst>
                <a:gd name="T0" fmla="*/ 0 w 800100"/>
                <a:gd name="T1" fmla="*/ 1079500 h 1079500"/>
                <a:gd name="T2" fmla="*/ 0 w 800100"/>
                <a:gd name="T3" fmla="*/ 0 h 1079500"/>
                <a:gd name="T4" fmla="*/ 800100 w 800100"/>
                <a:gd name="T5" fmla="*/ 0 h 1079500"/>
                <a:gd name="T6" fmla="*/ 0 60000 65536"/>
                <a:gd name="T7" fmla="*/ 0 60000 65536"/>
                <a:gd name="T8" fmla="*/ 0 60000 65536"/>
                <a:gd name="T9" fmla="*/ 0 w 800100"/>
                <a:gd name="T10" fmla="*/ 0 h 1079500"/>
                <a:gd name="T11" fmla="*/ 800100 w 800100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100" h="1079500">
                  <a:moveTo>
                    <a:pt x="0" y="1079500"/>
                  </a:moveTo>
                  <a:lnTo>
                    <a:pt x="0" y="0"/>
                  </a:lnTo>
                  <a:lnTo>
                    <a:pt x="800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>
                <a:solidFill>
                  <a:srgbClr val="FF0000"/>
                </a:solidFill>
              </a:endParaRPr>
            </a:p>
          </p:txBody>
        </p:sp>
        <p:graphicFrame>
          <p:nvGraphicFramePr>
            <p:cNvPr id="13927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302098"/>
                </p:ext>
              </p:extLst>
            </p:nvPr>
          </p:nvGraphicFramePr>
          <p:xfrm>
            <a:off x="4057650" y="2630686"/>
            <a:ext cx="565785" cy="146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635000" imgH="165100" progId="Equation.DSMT4">
                    <p:embed/>
                  </p:oleObj>
                </mc:Choice>
                <mc:Fallback>
                  <p:oleObj name="Equation" r:id="rId19" imgW="635000" imgH="165100" progId="Equation.DSMT4">
                    <p:embed/>
                    <p:pic>
                      <p:nvPicPr>
                        <p:cNvPr id="139275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7650" y="2630686"/>
                          <a:ext cx="565785" cy="146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8970087"/>
                </p:ext>
              </p:extLst>
            </p:nvPr>
          </p:nvGraphicFramePr>
          <p:xfrm>
            <a:off x="4490561" y="2245995"/>
            <a:ext cx="59686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635000" imgH="165100" progId="Equation.DSMT4">
                    <p:embed/>
                  </p:oleObj>
                </mc:Choice>
                <mc:Fallback>
                  <p:oleObj name="Equation" r:id="rId21" imgW="635000" imgH="165100" progId="Equation.DSMT4">
                    <p:embed/>
                    <p:pic>
                      <p:nvPicPr>
                        <p:cNvPr id="139276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561" y="2245995"/>
                          <a:ext cx="59686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289" name="Text Box 3"/>
            <p:cNvSpPr txBox="1">
              <a:spLocks/>
            </p:cNvSpPr>
            <p:nvPr/>
          </p:nvSpPr>
          <p:spPr bwMode="auto">
            <a:xfrm>
              <a:off x="4983480" y="2708910"/>
              <a:ext cx="2571750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constant, positive velocity while in positive region</a:t>
              </a:r>
            </a:p>
          </p:txBody>
        </p:sp>
        <p:sp>
          <p:nvSpPr>
            <p:cNvPr id="139290" name="Freeform 72"/>
            <p:cNvSpPr>
              <a:spLocks noChangeArrowheads="1"/>
            </p:cNvSpPr>
            <p:nvPr/>
          </p:nvSpPr>
          <p:spPr bwMode="auto">
            <a:xfrm>
              <a:off x="4940618" y="278713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graphicFrame>
          <p:nvGraphicFramePr>
            <p:cNvPr id="13927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2340697"/>
                </p:ext>
              </p:extLst>
            </p:nvPr>
          </p:nvGraphicFramePr>
          <p:xfrm>
            <a:off x="2386012" y="1680210"/>
            <a:ext cx="1848446" cy="388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866900" imgH="393700" progId="Equation.DSMT4">
                    <p:embed/>
                  </p:oleObj>
                </mc:Choice>
                <mc:Fallback>
                  <p:oleObj name="Equation" r:id="rId23" imgW="1866900" imgH="393700" progId="Equation.DSMT4">
                    <p:embed/>
                    <p:pic>
                      <p:nvPicPr>
                        <p:cNvPr id="139277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012" y="1680210"/>
                          <a:ext cx="1848446" cy="388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291" name="Freeform 78"/>
            <p:cNvSpPr>
              <a:spLocks noChangeArrowheads="1"/>
            </p:cNvSpPr>
            <p:nvPr/>
          </p:nvSpPr>
          <p:spPr bwMode="auto">
            <a:xfrm>
              <a:off x="4310539" y="1864519"/>
              <a:ext cx="261461" cy="698659"/>
            </a:xfrm>
            <a:custGeom>
              <a:avLst/>
              <a:gdLst>
                <a:gd name="T0" fmla="*/ 6350 w 387350"/>
                <a:gd name="T1" fmla="*/ 107950 h 1035050"/>
                <a:gd name="T2" fmla="*/ 196850 w 387350"/>
                <a:gd name="T3" fmla="*/ 107950 h 1035050"/>
                <a:gd name="T4" fmla="*/ 31750 w 387350"/>
                <a:gd name="T5" fmla="*/ 755650 h 1035050"/>
                <a:gd name="T6" fmla="*/ 387350 w 387350"/>
                <a:gd name="T7" fmla="*/ 1035050 h 1035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350"/>
                <a:gd name="T13" fmla="*/ 0 h 1035050"/>
                <a:gd name="T14" fmla="*/ 387350 w 387350"/>
                <a:gd name="T15" fmla="*/ 1035050 h 1035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350" h="1035050">
                  <a:moveTo>
                    <a:pt x="6350" y="107950"/>
                  </a:moveTo>
                  <a:cubicBezTo>
                    <a:pt x="99483" y="53975"/>
                    <a:pt x="192617" y="0"/>
                    <a:pt x="196850" y="107950"/>
                  </a:cubicBezTo>
                  <a:cubicBezTo>
                    <a:pt x="201083" y="215900"/>
                    <a:pt x="0" y="601133"/>
                    <a:pt x="31750" y="755650"/>
                  </a:cubicBezTo>
                  <a:cubicBezTo>
                    <a:pt x="63500" y="910167"/>
                    <a:pt x="387350" y="1035050"/>
                    <a:pt x="387350" y="103505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92" name="Text Box 3"/>
            <p:cNvSpPr txBox="1">
              <a:spLocks/>
            </p:cNvSpPr>
            <p:nvPr/>
          </p:nvSpPr>
          <p:spPr bwMode="auto">
            <a:xfrm>
              <a:off x="1691640" y="4612006"/>
              <a:ext cx="1594485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215" dirty="0"/>
                <a:t>acceleration non-zero</a:t>
              </a:r>
            </a:p>
          </p:txBody>
        </p:sp>
        <p:sp>
          <p:nvSpPr>
            <p:cNvPr id="139293" name="Text Box 3"/>
            <p:cNvSpPr txBox="1">
              <a:spLocks/>
            </p:cNvSpPr>
            <p:nvPr/>
          </p:nvSpPr>
          <p:spPr bwMode="auto">
            <a:xfrm>
              <a:off x="2411730" y="3840481"/>
              <a:ext cx="1543050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215"/>
                <a:t>acceleration zero</a:t>
              </a:r>
            </a:p>
          </p:txBody>
        </p:sp>
        <p:sp>
          <p:nvSpPr>
            <p:cNvPr id="139294" name="Freeform 72"/>
            <p:cNvSpPr>
              <a:spLocks noChangeArrowheads="1"/>
            </p:cNvSpPr>
            <p:nvPr/>
          </p:nvSpPr>
          <p:spPr bwMode="auto">
            <a:xfrm>
              <a:off x="3757613" y="3951923"/>
              <a:ext cx="154305" cy="171450"/>
            </a:xfrm>
            <a:custGeom>
              <a:avLst/>
              <a:gdLst>
                <a:gd name="T0" fmla="*/ 0 w 228600"/>
                <a:gd name="T1" fmla="*/ 25400 h 254000"/>
                <a:gd name="T2" fmla="*/ 101600 w 228600"/>
                <a:gd name="T3" fmla="*/ 25400 h 254000"/>
                <a:gd name="T4" fmla="*/ 114300 w 228600"/>
                <a:gd name="T5" fmla="*/ 177800 h 254000"/>
                <a:gd name="T6" fmla="*/ 228600 w 228600"/>
                <a:gd name="T7" fmla="*/ 254000 h 254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600"/>
                <a:gd name="T13" fmla="*/ 0 h 254000"/>
                <a:gd name="T14" fmla="*/ 228600 w 228600"/>
                <a:gd name="T15" fmla="*/ 254000 h 254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600" h="254000">
                  <a:moveTo>
                    <a:pt x="0" y="25400"/>
                  </a:moveTo>
                  <a:cubicBezTo>
                    <a:pt x="41275" y="12700"/>
                    <a:pt x="82550" y="0"/>
                    <a:pt x="101600" y="25400"/>
                  </a:cubicBezTo>
                  <a:cubicBezTo>
                    <a:pt x="120650" y="50800"/>
                    <a:pt x="93133" y="139700"/>
                    <a:pt x="114300" y="177800"/>
                  </a:cubicBezTo>
                  <a:cubicBezTo>
                    <a:pt x="135467" y="215900"/>
                    <a:pt x="182033" y="234950"/>
                    <a:pt x="228600" y="2540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95" name="Freeform 73"/>
            <p:cNvSpPr>
              <a:spLocks noChangeArrowheads="1"/>
            </p:cNvSpPr>
            <p:nvPr/>
          </p:nvSpPr>
          <p:spPr bwMode="auto">
            <a:xfrm>
              <a:off x="3183255" y="4749165"/>
              <a:ext cx="154305" cy="171450"/>
            </a:xfrm>
            <a:custGeom>
              <a:avLst/>
              <a:gdLst>
                <a:gd name="T0" fmla="*/ 0 w 228600"/>
                <a:gd name="T1" fmla="*/ 25400 h 254000"/>
                <a:gd name="T2" fmla="*/ 101600 w 228600"/>
                <a:gd name="T3" fmla="*/ 25400 h 254000"/>
                <a:gd name="T4" fmla="*/ 114300 w 228600"/>
                <a:gd name="T5" fmla="*/ 177800 h 254000"/>
                <a:gd name="T6" fmla="*/ 228600 w 228600"/>
                <a:gd name="T7" fmla="*/ 254000 h 254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600"/>
                <a:gd name="T13" fmla="*/ 0 h 254000"/>
                <a:gd name="T14" fmla="*/ 228600 w 228600"/>
                <a:gd name="T15" fmla="*/ 254000 h 254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600" h="254000">
                  <a:moveTo>
                    <a:pt x="0" y="25400"/>
                  </a:moveTo>
                  <a:cubicBezTo>
                    <a:pt x="41275" y="12700"/>
                    <a:pt x="82550" y="0"/>
                    <a:pt x="101600" y="25400"/>
                  </a:cubicBezTo>
                  <a:cubicBezTo>
                    <a:pt x="120650" y="50800"/>
                    <a:pt x="93133" y="139700"/>
                    <a:pt x="114300" y="177800"/>
                  </a:cubicBezTo>
                  <a:cubicBezTo>
                    <a:pt x="135467" y="215900"/>
                    <a:pt x="182033" y="234950"/>
                    <a:pt x="228600" y="2540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0E31A9FE-F5AF-2B4D-940F-7CE877D5C780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4.)   </a:t>
            </a:r>
          </a:p>
        </p:txBody>
      </p:sp>
    </p:spTree>
    <p:extLst>
      <p:ext uri="{BB962C8B-B14F-4D97-AF65-F5344CB8AC3E}">
        <p14:creationId xmlns:p14="http://schemas.microsoft.com/office/powerpoint/2010/main" val="133966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2F0447-4B9E-024A-9C1C-E021B3B907F6}"/>
              </a:ext>
            </a:extLst>
          </p:cNvPr>
          <p:cNvGrpSpPr/>
          <p:nvPr/>
        </p:nvGrpSpPr>
        <p:grpSpPr>
          <a:xfrm>
            <a:off x="495300" y="330200"/>
            <a:ext cx="8220128" cy="6210300"/>
            <a:chOff x="1143000" y="857250"/>
            <a:chExt cx="6858000" cy="5143500"/>
          </a:xfrm>
        </p:grpSpPr>
        <p:grpSp>
          <p:nvGrpSpPr>
            <p:cNvPr id="141326" name="Group 61"/>
            <p:cNvGrpSpPr>
              <a:grpSpLocks/>
            </p:cNvGrpSpPr>
            <p:nvPr/>
          </p:nvGrpSpPr>
          <p:grpSpPr bwMode="auto">
            <a:xfrm>
              <a:off x="1760220" y="1525905"/>
              <a:ext cx="5434965" cy="4076224"/>
              <a:chOff x="914400" y="990600"/>
              <a:chExt cx="4572000" cy="3429000"/>
            </a:xfrm>
          </p:grpSpPr>
          <p:sp>
            <p:nvSpPr>
              <p:cNvPr id="141340" name="Line 9"/>
              <p:cNvSpPr>
                <a:spLocks noChangeShapeType="1"/>
              </p:cNvSpPr>
              <p:nvPr/>
            </p:nvSpPr>
            <p:spPr bwMode="auto">
              <a:xfrm>
                <a:off x="1219200" y="990600"/>
                <a:ext cx="0" cy="3429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1" name="Line 10"/>
              <p:cNvSpPr>
                <a:spLocks noChangeShapeType="1"/>
              </p:cNvSpPr>
              <p:nvPr/>
            </p:nvSpPr>
            <p:spPr bwMode="auto">
              <a:xfrm>
                <a:off x="914400" y="2667000"/>
                <a:ext cx="457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grpSp>
            <p:nvGrpSpPr>
              <p:cNvPr id="141342" name="Group 17"/>
              <p:cNvGrpSpPr>
                <a:grpSpLocks/>
              </p:cNvGrpSpPr>
              <p:nvPr/>
            </p:nvGrpSpPr>
            <p:grpSpPr bwMode="auto">
              <a:xfrm>
                <a:off x="1143000" y="2667000"/>
                <a:ext cx="152400" cy="1524000"/>
                <a:chOff x="720" y="1680"/>
                <a:chExt cx="96" cy="960"/>
              </a:xfrm>
            </p:grpSpPr>
            <p:sp>
              <p:nvSpPr>
                <p:cNvPr id="141377" name="Line 11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8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9" name="Line 13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80" name="Line 14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81" name="Line 15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82" name="Line 16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grpSp>
            <p:nvGrpSpPr>
              <p:cNvPr id="141343" name="Group 18"/>
              <p:cNvGrpSpPr>
                <a:grpSpLocks/>
              </p:cNvGrpSpPr>
              <p:nvPr/>
            </p:nvGrpSpPr>
            <p:grpSpPr bwMode="auto">
              <a:xfrm>
                <a:off x="1143000" y="1143000"/>
                <a:ext cx="152400" cy="1524000"/>
                <a:chOff x="720" y="1680"/>
                <a:chExt cx="96" cy="960"/>
              </a:xfrm>
            </p:grpSpPr>
            <p:sp>
              <p:nvSpPr>
                <p:cNvPr id="141371" name="Line 19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2" name="Line 20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3" name="Line 21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4" name="Line 22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5" name="Line 23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6" name="Line 24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sp>
            <p:nvSpPr>
              <p:cNvPr id="141344" name="Line 25"/>
              <p:cNvSpPr>
                <a:spLocks noChangeShapeType="1"/>
              </p:cNvSpPr>
              <p:nvPr/>
            </p:nvSpPr>
            <p:spPr bwMode="auto">
              <a:xfrm>
                <a:off x="1219200" y="4191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5" name="Line 26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6" name="Line 27"/>
              <p:cNvSpPr>
                <a:spLocks noChangeShapeType="1"/>
              </p:cNvSpPr>
              <p:nvPr/>
            </p:nvSpPr>
            <p:spPr bwMode="auto">
              <a:xfrm>
                <a:off x="1219200" y="3581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7" name="Line 28"/>
              <p:cNvSpPr>
                <a:spLocks noChangeShapeType="1"/>
              </p:cNvSpPr>
              <p:nvPr/>
            </p:nvSpPr>
            <p:spPr bwMode="auto">
              <a:xfrm>
                <a:off x="1219200" y="3276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8" name="Line 29"/>
              <p:cNvSpPr>
                <a:spLocks noChangeShapeType="1"/>
              </p:cNvSpPr>
              <p:nvPr/>
            </p:nvSpPr>
            <p:spPr bwMode="auto">
              <a:xfrm>
                <a:off x="1219200" y="2971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9" name="Line 30"/>
              <p:cNvSpPr>
                <a:spLocks noChangeShapeType="1"/>
              </p:cNvSpPr>
              <p:nvPr/>
            </p:nvSpPr>
            <p:spPr bwMode="auto">
              <a:xfrm>
                <a:off x="1219200" y="2667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0" name="Line 31"/>
              <p:cNvSpPr>
                <a:spLocks noChangeShapeType="1"/>
              </p:cNvSpPr>
              <p:nvPr/>
            </p:nvSpPr>
            <p:spPr bwMode="auto">
              <a:xfrm>
                <a:off x="1219200" y="2362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1" name="Line 32"/>
              <p:cNvSpPr>
                <a:spLocks noChangeShapeType="1"/>
              </p:cNvSpPr>
              <p:nvPr/>
            </p:nvSpPr>
            <p:spPr bwMode="auto">
              <a:xfrm>
                <a:off x="1219200" y="2057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2" name="Line 33"/>
              <p:cNvSpPr>
                <a:spLocks noChangeShapeType="1"/>
              </p:cNvSpPr>
              <p:nvPr/>
            </p:nvSpPr>
            <p:spPr bwMode="auto">
              <a:xfrm>
                <a:off x="1219200" y="1752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3" name="Line 34"/>
              <p:cNvSpPr>
                <a:spLocks noChangeShapeType="1"/>
              </p:cNvSpPr>
              <p:nvPr/>
            </p:nvSpPr>
            <p:spPr bwMode="auto">
              <a:xfrm>
                <a:off x="1219200" y="1447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4" name="Line 35"/>
              <p:cNvSpPr>
                <a:spLocks noChangeShapeType="1"/>
              </p:cNvSpPr>
              <p:nvPr/>
            </p:nvSpPr>
            <p:spPr bwMode="auto">
              <a:xfrm>
                <a:off x="1219200" y="1143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5" name="Line 37"/>
              <p:cNvSpPr>
                <a:spLocks noChangeShapeType="1"/>
              </p:cNvSpPr>
              <p:nvPr/>
            </p:nvSpPr>
            <p:spPr bwMode="auto">
              <a:xfrm>
                <a:off x="160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6" name="Line 38"/>
              <p:cNvSpPr>
                <a:spLocks noChangeShapeType="1"/>
              </p:cNvSpPr>
              <p:nvPr/>
            </p:nvSpPr>
            <p:spPr bwMode="auto">
              <a:xfrm>
                <a:off x="1981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7" name="Line 39"/>
              <p:cNvSpPr>
                <a:spLocks noChangeShapeType="1"/>
              </p:cNvSpPr>
              <p:nvPr/>
            </p:nvSpPr>
            <p:spPr bwMode="auto">
              <a:xfrm>
                <a:off x="2362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8" name="Line 40"/>
              <p:cNvSpPr>
                <a:spLocks noChangeShapeType="1"/>
              </p:cNvSpPr>
              <p:nvPr/>
            </p:nvSpPr>
            <p:spPr bwMode="auto">
              <a:xfrm>
                <a:off x="2743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9" name="Line 41"/>
              <p:cNvSpPr>
                <a:spLocks noChangeShapeType="1"/>
              </p:cNvSpPr>
              <p:nvPr/>
            </p:nvSpPr>
            <p:spPr bwMode="auto">
              <a:xfrm>
                <a:off x="3124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0" name="Line 42"/>
              <p:cNvSpPr>
                <a:spLocks noChangeShapeType="1"/>
              </p:cNvSpPr>
              <p:nvPr/>
            </p:nvSpPr>
            <p:spPr bwMode="auto">
              <a:xfrm>
                <a:off x="3505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1" name="Line 43"/>
              <p:cNvSpPr>
                <a:spLocks noChangeShapeType="1"/>
              </p:cNvSpPr>
              <p:nvPr/>
            </p:nvSpPr>
            <p:spPr bwMode="auto">
              <a:xfrm>
                <a:off x="3886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2" name="Line 44"/>
              <p:cNvSpPr>
                <a:spLocks noChangeShapeType="1"/>
              </p:cNvSpPr>
              <p:nvPr/>
            </p:nvSpPr>
            <p:spPr bwMode="auto">
              <a:xfrm>
                <a:off x="4267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3" name="Line 45"/>
              <p:cNvSpPr>
                <a:spLocks noChangeShapeType="1"/>
              </p:cNvSpPr>
              <p:nvPr/>
            </p:nvSpPr>
            <p:spPr bwMode="auto">
              <a:xfrm>
                <a:off x="4648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4" name="Line 46"/>
              <p:cNvSpPr>
                <a:spLocks noChangeShapeType="1"/>
              </p:cNvSpPr>
              <p:nvPr/>
            </p:nvSpPr>
            <p:spPr bwMode="auto">
              <a:xfrm>
                <a:off x="5029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5" name="Line 50"/>
              <p:cNvSpPr>
                <a:spLocks noChangeShapeType="1"/>
              </p:cNvSpPr>
              <p:nvPr/>
            </p:nvSpPr>
            <p:spPr bwMode="auto">
              <a:xfrm>
                <a:off x="541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6" name="Line 61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914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7" name="Line 62"/>
              <p:cNvSpPr>
                <a:spLocks noChangeShapeType="1"/>
              </p:cNvSpPr>
              <p:nvPr/>
            </p:nvSpPr>
            <p:spPr bwMode="auto">
              <a:xfrm>
                <a:off x="4114800" y="1447800"/>
                <a:ext cx="838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8" name="Line 63"/>
              <p:cNvSpPr>
                <a:spLocks noChangeShapeType="1"/>
              </p:cNvSpPr>
              <p:nvPr/>
            </p:nvSpPr>
            <p:spPr bwMode="auto">
              <a:xfrm flipH="1">
                <a:off x="2286000" y="1524000"/>
                <a:ext cx="1676400" cy="2286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9" name="Line 67"/>
              <p:cNvSpPr>
                <a:spLocks noChangeShapeType="1"/>
              </p:cNvSpPr>
              <p:nvPr/>
            </p:nvSpPr>
            <p:spPr bwMode="auto">
              <a:xfrm flipV="1">
                <a:off x="2133600" y="38100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0" name="Line 68"/>
              <p:cNvSpPr>
                <a:spLocks noChangeShapeType="1"/>
              </p:cNvSpPr>
              <p:nvPr/>
            </p:nvSpPr>
            <p:spPr bwMode="auto">
              <a:xfrm flipH="1">
                <a:off x="3962400" y="14478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41327" name="Text Box 3"/>
            <p:cNvSpPr txBox="1">
              <a:spLocks/>
            </p:cNvSpPr>
            <p:nvPr/>
          </p:nvSpPr>
          <p:spPr bwMode="auto">
            <a:xfrm>
              <a:off x="1434465" y="1062990"/>
              <a:ext cx="56064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620"/>
                <a:t>1.) As </a:t>
              </a:r>
              <a:r>
                <a:rPr lang="en-US" altLang="en-US" sz="1620" i="1">
                  <a:solidFill>
                    <a:srgbClr val="E30D18"/>
                  </a:solidFill>
                </a:rPr>
                <a:t>velocity versus time</a:t>
              </a:r>
              <a:r>
                <a:rPr lang="en-US" altLang="en-US" sz="1620"/>
                <a:t> graph:</a:t>
              </a:r>
            </a:p>
          </p:txBody>
        </p:sp>
        <p:graphicFrame>
          <p:nvGraphicFramePr>
            <p:cNvPr id="1413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031701"/>
                </p:ext>
              </p:extLst>
            </p:nvPr>
          </p:nvGraphicFramePr>
          <p:xfrm>
            <a:off x="2951797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14131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797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155438"/>
                </p:ext>
              </p:extLst>
            </p:nvPr>
          </p:nvGraphicFramePr>
          <p:xfrm>
            <a:off x="3851910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14131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10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696388"/>
                </p:ext>
              </p:extLst>
            </p:nvPr>
          </p:nvGraphicFramePr>
          <p:xfrm>
            <a:off x="4739164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500" imgH="152400" progId="Equation.DSMT4">
                    <p:embed/>
                  </p:oleObj>
                </mc:Choice>
                <mc:Fallback>
                  <p:oleObj name="Equation" r:id="rId7" imgW="190500" imgH="152400" progId="Equation.DSMT4">
                    <p:embed/>
                    <p:pic>
                      <p:nvPicPr>
                        <p:cNvPr id="1413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164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4307668"/>
                </p:ext>
              </p:extLst>
            </p:nvPr>
          </p:nvGraphicFramePr>
          <p:xfrm>
            <a:off x="5652136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500" imgH="152400" progId="Equation.DSMT4">
                    <p:embed/>
                  </p:oleObj>
                </mc:Choice>
                <mc:Fallback>
                  <p:oleObj name="Equation" r:id="rId9" imgW="190500" imgH="152400" progId="Equation.DSMT4">
                    <p:embed/>
                    <p:pic>
                      <p:nvPicPr>
                        <p:cNvPr id="14131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36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0778176"/>
                </p:ext>
              </p:extLst>
            </p:nvPr>
          </p:nvGraphicFramePr>
          <p:xfrm>
            <a:off x="6526530" y="353187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03200" imgH="152400" progId="Equation.DSMT4">
                    <p:embed/>
                  </p:oleObj>
                </mc:Choice>
                <mc:Fallback>
                  <p:oleObj name="Equation" r:id="rId11" imgW="203200" imgH="152400" progId="Equation.DSMT4">
                    <p:embed/>
                    <p:pic>
                      <p:nvPicPr>
                        <p:cNvPr id="14131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530" y="353187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8427530"/>
                </p:ext>
              </p:extLst>
            </p:nvPr>
          </p:nvGraphicFramePr>
          <p:xfrm>
            <a:off x="1833087" y="4149090"/>
            <a:ext cx="218599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900" imgH="152400" progId="Equation.DSMT4">
                    <p:embed/>
                  </p:oleObj>
                </mc:Choice>
                <mc:Fallback>
                  <p:oleObj name="Equation" r:id="rId13" imgW="215900" imgH="152400" progId="Equation.DSMT4">
                    <p:embed/>
                    <p:pic>
                      <p:nvPicPr>
                        <p:cNvPr id="14131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7" y="4149090"/>
                          <a:ext cx="218599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358672"/>
                </p:ext>
              </p:extLst>
            </p:nvPr>
          </p:nvGraphicFramePr>
          <p:xfrm>
            <a:off x="1833086" y="486918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200" imgH="152400" progId="Equation.DSMT4">
                    <p:embed/>
                  </p:oleObj>
                </mc:Choice>
                <mc:Fallback>
                  <p:oleObj name="Equation" r:id="rId15" imgW="203200" imgH="152400" progId="Equation.DSMT4">
                    <p:embed/>
                    <p:pic>
                      <p:nvPicPr>
                        <p:cNvPr id="1413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6" y="486918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2452521"/>
                </p:ext>
              </p:extLst>
            </p:nvPr>
          </p:nvGraphicFramePr>
          <p:xfrm>
            <a:off x="1858804" y="270891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14132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270891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7609661"/>
                </p:ext>
              </p:extLst>
            </p:nvPr>
          </p:nvGraphicFramePr>
          <p:xfrm>
            <a:off x="1858804" y="198882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14132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198882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28" name="Rectangle 58"/>
            <p:cNvSpPr>
              <a:spLocks noChangeArrowheads="1"/>
            </p:cNvSpPr>
            <p:nvPr/>
          </p:nvSpPr>
          <p:spPr bwMode="auto">
            <a:xfrm>
              <a:off x="1143000" y="857250"/>
              <a:ext cx="6858000" cy="5143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29" name="TextBox 59"/>
            <p:cNvSpPr txBox="1">
              <a:spLocks noChangeArrowheads="1"/>
            </p:cNvSpPr>
            <p:nvPr/>
          </p:nvSpPr>
          <p:spPr bwMode="auto">
            <a:xfrm>
              <a:off x="7603451" y="5743575"/>
              <a:ext cx="292068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810"/>
                <a:t>3.)</a:t>
              </a:r>
            </a:p>
          </p:txBody>
        </p:sp>
        <p:sp>
          <p:nvSpPr>
            <p:cNvPr id="141330" name="Text Box 3"/>
            <p:cNvSpPr txBox="1">
              <a:spLocks/>
            </p:cNvSpPr>
            <p:nvPr/>
          </p:nvSpPr>
          <p:spPr bwMode="auto">
            <a:xfrm>
              <a:off x="5634990" y="1834515"/>
              <a:ext cx="1868805" cy="121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moving with constant velocity v = 8 m/s; you know its traveling in positive direction but you don’t know its coordinate</a:t>
              </a:r>
            </a:p>
          </p:txBody>
        </p:sp>
        <p:sp>
          <p:nvSpPr>
            <p:cNvPr id="141331" name="Text Box 3"/>
            <p:cNvSpPr txBox="1">
              <a:spLocks/>
            </p:cNvSpPr>
            <p:nvPr/>
          </p:nvSpPr>
          <p:spPr bwMode="auto">
            <a:xfrm>
              <a:off x="4451985" y="3590807"/>
              <a:ext cx="1303020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velocity zero at t = 10 sec point</a:t>
              </a:r>
            </a:p>
          </p:txBody>
        </p:sp>
        <p:sp>
          <p:nvSpPr>
            <p:cNvPr id="141332" name="Freeform 65"/>
            <p:cNvSpPr>
              <a:spLocks noChangeArrowheads="1"/>
            </p:cNvSpPr>
            <p:nvPr/>
          </p:nvSpPr>
          <p:spPr bwMode="auto">
            <a:xfrm>
              <a:off x="4409123" y="3566160"/>
              <a:ext cx="85725" cy="200383"/>
            </a:xfrm>
            <a:custGeom>
              <a:avLst/>
              <a:gdLst>
                <a:gd name="T0" fmla="*/ 127000 w 127000"/>
                <a:gd name="T1" fmla="*/ 255365 h 296333"/>
                <a:gd name="T2" fmla="*/ 50800 w 127000"/>
                <a:gd name="T3" fmla="*/ 255365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33" name="Text Box 3"/>
            <p:cNvSpPr txBox="1">
              <a:spLocks/>
            </p:cNvSpPr>
            <p:nvPr/>
          </p:nvSpPr>
          <p:spPr bwMode="auto">
            <a:xfrm>
              <a:off x="3894772" y="4175880"/>
              <a:ext cx="2528888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changing velocity (accelerating) constantly; magnitude getting smaller with time</a:t>
              </a:r>
            </a:p>
          </p:txBody>
        </p:sp>
        <p:sp>
          <p:nvSpPr>
            <p:cNvPr id="141334" name="Freeform 67"/>
            <p:cNvSpPr>
              <a:spLocks noChangeArrowheads="1"/>
            </p:cNvSpPr>
            <p:nvPr/>
          </p:nvSpPr>
          <p:spPr bwMode="auto">
            <a:xfrm>
              <a:off x="3851910" y="425410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35" name="Freeform 68"/>
            <p:cNvSpPr>
              <a:spLocks noChangeArrowheads="1"/>
            </p:cNvSpPr>
            <p:nvPr/>
          </p:nvSpPr>
          <p:spPr bwMode="auto">
            <a:xfrm>
              <a:off x="4649152" y="2426017"/>
              <a:ext cx="540068" cy="728663"/>
            </a:xfrm>
            <a:custGeom>
              <a:avLst/>
              <a:gdLst>
                <a:gd name="T0" fmla="*/ 0 w 800100"/>
                <a:gd name="T1" fmla="*/ 1079500 h 1079500"/>
                <a:gd name="T2" fmla="*/ 0 w 800100"/>
                <a:gd name="T3" fmla="*/ 0 h 1079500"/>
                <a:gd name="T4" fmla="*/ 800100 w 800100"/>
                <a:gd name="T5" fmla="*/ 0 h 1079500"/>
                <a:gd name="T6" fmla="*/ 0 60000 65536"/>
                <a:gd name="T7" fmla="*/ 0 60000 65536"/>
                <a:gd name="T8" fmla="*/ 0 60000 65536"/>
                <a:gd name="T9" fmla="*/ 0 w 800100"/>
                <a:gd name="T10" fmla="*/ 0 h 1079500"/>
                <a:gd name="T11" fmla="*/ 800100 w 800100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100" h="1079500">
                  <a:moveTo>
                    <a:pt x="0" y="1079500"/>
                  </a:moveTo>
                  <a:lnTo>
                    <a:pt x="0" y="0"/>
                  </a:lnTo>
                  <a:lnTo>
                    <a:pt x="800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>
                <a:solidFill>
                  <a:srgbClr val="FF0000"/>
                </a:solidFill>
              </a:endParaRPr>
            </a:p>
          </p:txBody>
        </p:sp>
        <p:graphicFrame>
          <p:nvGraphicFramePr>
            <p:cNvPr id="1413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3901607"/>
                </p:ext>
              </p:extLst>
            </p:nvPr>
          </p:nvGraphicFramePr>
          <p:xfrm>
            <a:off x="2322791" y="1680210"/>
            <a:ext cx="1950244" cy="388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968500" imgH="393700" progId="Equation.DSMT4">
                    <p:embed/>
                  </p:oleObj>
                </mc:Choice>
                <mc:Fallback>
                  <p:oleObj name="Equation" r:id="rId19" imgW="1968500" imgH="393700" progId="Equation.DSMT4">
                    <p:embed/>
                    <p:pic>
                      <p:nvPicPr>
                        <p:cNvPr id="141323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791" y="1680210"/>
                          <a:ext cx="1950244" cy="388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36" name="Freeform 78"/>
            <p:cNvSpPr>
              <a:spLocks noChangeArrowheads="1"/>
            </p:cNvSpPr>
            <p:nvPr/>
          </p:nvSpPr>
          <p:spPr bwMode="auto">
            <a:xfrm>
              <a:off x="4310539" y="1864519"/>
              <a:ext cx="261461" cy="698659"/>
            </a:xfrm>
            <a:custGeom>
              <a:avLst/>
              <a:gdLst>
                <a:gd name="T0" fmla="*/ 6350 w 387350"/>
                <a:gd name="T1" fmla="*/ 107950 h 1035050"/>
                <a:gd name="T2" fmla="*/ 196850 w 387350"/>
                <a:gd name="T3" fmla="*/ 107950 h 1035050"/>
                <a:gd name="T4" fmla="*/ 31750 w 387350"/>
                <a:gd name="T5" fmla="*/ 755650 h 1035050"/>
                <a:gd name="T6" fmla="*/ 387350 w 387350"/>
                <a:gd name="T7" fmla="*/ 1035050 h 1035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350"/>
                <a:gd name="T13" fmla="*/ 0 h 1035050"/>
                <a:gd name="T14" fmla="*/ 387350 w 387350"/>
                <a:gd name="T15" fmla="*/ 1035050 h 1035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350" h="1035050">
                  <a:moveTo>
                    <a:pt x="6350" y="107950"/>
                  </a:moveTo>
                  <a:cubicBezTo>
                    <a:pt x="99483" y="53975"/>
                    <a:pt x="192617" y="0"/>
                    <a:pt x="196850" y="107950"/>
                  </a:cubicBezTo>
                  <a:cubicBezTo>
                    <a:pt x="201083" y="215900"/>
                    <a:pt x="0" y="601133"/>
                    <a:pt x="31750" y="755650"/>
                  </a:cubicBezTo>
                  <a:cubicBezTo>
                    <a:pt x="63500" y="910167"/>
                    <a:pt x="387350" y="1035050"/>
                    <a:pt x="387350" y="103505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37" name="Text Box 3"/>
            <p:cNvSpPr txBox="1">
              <a:spLocks/>
            </p:cNvSpPr>
            <p:nvPr/>
          </p:nvSpPr>
          <p:spPr bwMode="auto">
            <a:xfrm>
              <a:off x="2205990" y="4714875"/>
              <a:ext cx="1903095" cy="102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 velocity v = -8 m/s; you know it’s traveling in negative direction but you don’t know its coordinate</a:t>
              </a:r>
            </a:p>
          </p:txBody>
        </p:sp>
        <p:sp>
          <p:nvSpPr>
            <p:cNvPr id="141338" name="Text Box 3"/>
            <p:cNvSpPr txBox="1">
              <a:spLocks/>
            </p:cNvSpPr>
            <p:nvPr/>
          </p:nvSpPr>
          <p:spPr bwMode="auto">
            <a:xfrm>
              <a:off x="4820602" y="2959656"/>
              <a:ext cx="2065973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accelerating </a:t>
              </a:r>
              <a:r>
                <a:rPr lang="mr-IN" altLang="en-US" sz="1215" dirty="0"/>
                <a:t>–</a:t>
              </a:r>
              <a:r>
                <a:rPr lang="en-US" altLang="en-US" sz="1215" dirty="0"/>
                <a:t> velocity getting bigger with time</a:t>
              </a:r>
            </a:p>
          </p:txBody>
        </p:sp>
        <p:sp>
          <p:nvSpPr>
            <p:cNvPr id="141339" name="Freeform 76"/>
            <p:cNvSpPr>
              <a:spLocks noChangeArrowheads="1"/>
            </p:cNvSpPr>
            <p:nvPr/>
          </p:nvSpPr>
          <p:spPr bwMode="auto">
            <a:xfrm>
              <a:off x="4777740" y="3037880"/>
              <a:ext cx="85725" cy="200382"/>
            </a:xfrm>
            <a:custGeom>
              <a:avLst/>
              <a:gdLst>
                <a:gd name="T0" fmla="*/ 127000 w 127000"/>
                <a:gd name="T1" fmla="*/ 255362 h 296333"/>
                <a:gd name="T2" fmla="*/ 50800 w 127000"/>
                <a:gd name="T3" fmla="*/ 255362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graphicFrame>
          <p:nvGraphicFramePr>
            <p:cNvPr id="1413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9922440"/>
                </p:ext>
              </p:extLst>
            </p:nvPr>
          </p:nvGraphicFramePr>
          <p:xfrm>
            <a:off x="3932278" y="2630686"/>
            <a:ext cx="634365" cy="146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11200" imgH="165100" progId="Equation.DSMT4">
                    <p:embed/>
                  </p:oleObj>
                </mc:Choice>
                <mc:Fallback>
                  <p:oleObj name="Equation" r:id="rId21" imgW="711200" imgH="165100" progId="Equation.DSMT4">
                    <p:embed/>
                    <p:pic>
                      <p:nvPicPr>
                        <p:cNvPr id="141324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2278" y="2630686"/>
                          <a:ext cx="634365" cy="146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7097016"/>
                </p:ext>
              </p:extLst>
            </p:nvPr>
          </p:nvGraphicFramePr>
          <p:xfrm>
            <a:off x="4490561" y="2245995"/>
            <a:ext cx="59686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635000" imgH="165100" progId="Equation.DSMT4">
                    <p:embed/>
                  </p:oleObj>
                </mc:Choice>
                <mc:Fallback>
                  <p:oleObj name="Equation" r:id="rId23" imgW="635000" imgH="165100" progId="Equation.DSMT4">
                    <p:embed/>
                    <p:pic>
                      <p:nvPicPr>
                        <p:cNvPr id="141325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561" y="2245995"/>
                          <a:ext cx="59686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E64ACD1-9E20-8D42-A7FA-6F6C6934CE5A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5.)   </a:t>
            </a:r>
          </a:p>
        </p:txBody>
      </p:sp>
    </p:spTree>
    <p:extLst>
      <p:ext uri="{BB962C8B-B14F-4D97-AF65-F5344CB8AC3E}">
        <p14:creationId xmlns:p14="http://schemas.microsoft.com/office/powerpoint/2010/main" val="89525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BC08DE-F5E6-F041-A22A-5CD183AA33FB}"/>
              </a:ext>
            </a:extLst>
          </p:cNvPr>
          <p:cNvGrpSpPr/>
          <p:nvPr/>
        </p:nvGrpSpPr>
        <p:grpSpPr>
          <a:xfrm>
            <a:off x="270933" y="203200"/>
            <a:ext cx="8542867" cy="6407150"/>
            <a:chOff x="1143000" y="857250"/>
            <a:chExt cx="6858000" cy="5143500"/>
          </a:xfrm>
        </p:grpSpPr>
        <p:grpSp>
          <p:nvGrpSpPr>
            <p:cNvPr id="143374" name="Group 61"/>
            <p:cNvGrpSpPr>
              <a:grpSpLocks/>
            </p:cNvGrpSpPr>
            <p:nvPr/>
          </p:nvGrpSpPr>
          <p:grpSpPr bwMode="auto">
            <a:xfrm>
              <a:off x="1760220" y="1525905"/>
              <a:ext cx="5434965" cy="4076224"/>
              <a:chOff x="914400" y="990600"/>
              <a:chExt cx="4572000" cy="3429000"/>
            </a:xfrm>
          </p:grpSpPr>
          <p:sp>
            <p:nvSpPr>
              <p:cNvPr id="143386" name="Line 9"/>
              <p:cNvSpPr>
                <a:spLocks noChangeShapeType="1"/>
              </p:cNvSpPr>
              <p:nvPr/>
            </p:nvSpPr>
            <p:spPr bwMode="auto">
              <a:xfrm>
                <a:off x="1219200" y="990600"/>
                <a:ext cx="0" cy="3429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87" name="Line 10"/>
              <p:cNvSpPr>
                <a:spLocks noChangeShapeType="1"/>
              </p:cNvSpPr>
              <p:nvPr/>
            </p:nvSpPr>
            <p:spPr bwMode="auto">
              <a:xfrm>
                <a:off x="914400" y="2667000"/>
                <a:ext cx="457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grpSp>
            <p:nvGrpSpPr>
              <p:cNvPr id="143388" name="Group 17"/>
              <p:cNvGrpSpPr>
                <a:grpSpLocks/>
              </p:cNvGrpSpPr>
              <p:nvPr/>
            </p:nvGrpSpPr>
            <p:grpSpPr bwMode="auto">
              <a:xfrm>
                <a:off x="1143000" y="2667000"/>
                <a:ext cx="152400" cy="1524000"/>
                <a:chOff x="720" y="1680"/>
                <a:chExt cx="96" cy="960"/>
              </a:xfrm>
            </p:grpSpPr>
            <p:sp>
              <p:nvSpPr>
                <p:cNvPr id="143423" name="Line 11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4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5" name="Line 13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6" name="Line 14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7" name="Line 15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8" name="Line 16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grpSp>
            <p:nvGrpSpPr>
              <p:cNvPr id="143389" name="Group 18"/>
              <p:cNvGrpSpPr>
                <a:grpSpLocks/>
              </p:cNvGrpSpPr>
              <p:nvPr/>
            </p:nvGrpSpPr>
            <p:grpSpPr bwMode="auto">
              <a:xfrm>
                <a:off x="1143000" y="1143000"/>
                <a:ext cx="152400" cy="1524000"/>
                <a:chOff x="720" y="1680"/>
                <a:chExt cx="96" cy="960"/>
              </a:xfrm>
            </p:grpSpPr>
            <p:sp>
              <p:nvSpPr>
                <p:cNvPr id="143417" name="Line 19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18" name="Line 20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19" name="Line 21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0" name="Line 22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1" name="Line 23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2" name="Line 24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sp>
            <p:nvSpPr>
              <p:cNvPr id="143390" name="Line 25"/>
              <p:cNvSpPr>
                <a:spLocks noChangeShapeType="1"/>
              </p:cNvSpPr>
              <p:nvPr/>
            </p:nvSpPr>
            <p:spPr bwMode="auto">
              <a:xfrm>
                <a:off x="1219200" y="4191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1" name="Line 26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2" name="Line 27"/>
              <p:cNvSpPr>
                <a:spLocks noChangeShapeType="1"/>
              </p:cNvSpPr>
              <p:nvPr/>
            </p:nvSpPr>
            <p:spPr bwMode="auto">
              <a:xfrm>
                <a:off x="1219200" y="3581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3" name="Line 28"/>
              <p:cNvSpPr>
                <a:spLocks noChangeShapeType="1"/>
              </p:cNvSpPr>
              <p:nvPr/>
            </p:nvSpPr>
            <p:spPr bwMode="auto">
              <a:xfrm>
                <a:off x="1219200" y="3276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4" name="Line 29"/>
              <p:cNvSpPr>
                <a:spLocks noChangeShapeType="1"/>
              </p:cNvSpPr>
              <p:nvPr/>
            </p:nvSpPr>
            <p:spPr bwMode="auto">
              <a:xfrm>
                <a:off x="1219200" y="2971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5" name="Line 30"/>
              <p:cNvSpPr>
                <a:spLocks noChangeShapeType="1"/>
              </p:cNvSpPr>
              <p:nvPr/>
            </p:nvSpPr>
            <p:spPr bwMode="auto">
              <a:xfrm>
                <a:off x="1219200" y="2667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6" name="Line 31"/>
              <p:cNvSpPr>
                <a:spLocks noChangeShapeType="1"/>
              </p:cNvSpPr>
              <p:nvPr/>
            </p:nvSpPr>
            <p:spPr bwMode="auto">
              <a:xfrm>
                <a:off x="1219200" y="2362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7" name="Line 32"/>
              <p:cNvSpPr>
                <a:spLocks noChangeShapeType="1"/>
              </p:cNvSpPr>
              <p:nvPr/>
            </p:nvSpPr>
            <p:spPr bwMode="auto">
              <a:xfrm>
                <a:off x="1219200" y="2057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8" name="Line 33"/>
              <p:cNvSpPr>
                <a:spLocks noChangeShapeType="1"/>
              </p:cNvSpPr>
              <p:nvPr/>
            </p:nvSpPr>
            <p:spPr bwMode="auto">
              <a:xfrm>
                <a:off x="1219200" y="1752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9" name="Line 34"/>
              <p:cNvSpPr>
                <a:spLocks noChangeShapeType="1"/>
              </p:cNvSpPr>
              <p:nvPr/>
            </p:nvSpPr>
            <p:spPr bwMode="auto">
              <a:xfrm>
                <a:off x="1219200" y="1447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0" name="Line 35"/>
              <p:cNvSpPr>
                <a:spLocks noChangeShapeType="1"/>
              </p:cNvSpPr>
              <p:nvPr/>
            </p:nvSpPr>
            <p:spPr bwMode="auto">
              <a:xfrm>
                <a:off x="1219200" y="1143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1" name="Line 37"/>
              <p:cNvSpPr>
                <a:spLocks noChangeShapeType="1"/>
              </p:cNvSpPr>
              <p:nvPr/>
            </p:nvSpPr>
            <p:spPr bwMode="auto">
              <a:xfrm>
                <a:off x="160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2" name="Line 38"/>
              <p:cNvSpPr>
                <a:spLocks noChangeShapeType="1"/>
              </p:cNvSpPr>
              <p:nvPr/>
            </p:nvSpPr>
            <p:spPr bwMode="auto">
              <a:xfrm>
                <a:off x="1981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3" name="Line 39"/>
              <p:cNvSpPr>
                <a:spLocks noChangeShapeType="1"/>
              </p:cNvSpPr>
              <p:nvPr/>
            </p:nvSpPr>
            <p:spPr bwMode="auto">
              <a:xfrm>
                <a:off x="2362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4" name="Line 40"/>
              <p:cNvSpPr>
                <a:spLocks noChangeShapeType="1"/>
              </p:cNvSpPr>
              <p:nvPr/>
            </p:nvSpPr>
            <p:spPr bwMode="auto">
              <a:xfrm>
                <a:off x="2743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5" name="Line 41"/>
              <p:cNvSpPr>
                <a:spLocks noChangeShapeType="1"/>
              </p:cNvSpPr>
              <p:nvPr/>
            </p:nvSpPr>
            <p:spPr bwMode="auto">
              <a:xfrm>
                <a:off x="3124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6" name="Line 42"/>
              <p:cNvSpPr>
                <a:spLocks noChangeShapeType="1"/>
              </p:cNvSpPr>
              <p:nvPr/>
            </p:nvSpPr>
            <p:spPr bwMode="auto">
              <a:xfrm>
                <a:off x="3505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7" name="Line 43"/>
              <p:cNvSpPr>
                <a:spLocks noChangeShapeType="1"/>
              </p:cNvSpPr>
              <p:nvPr/>
            </p:nvSpPr>
            <p:spPr bwMode="auto">
              <a:xfrm>
                <a:off x="3886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8" name="Line 44"/>
              <p:cNvSpPr>
                <a:spLocks noChangeShapeType="1"/>
              </p:cNvSpPr>
              <p:nvPr/>
            </p:nvSpPr>
            <p:spPr bwMode="auto">
              <a:xfrm>
                <a:off x="4267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9" name="Line 45"/>
              <p:cNvSpPr>
                <a:spLocks noChangeShapeType="1"/>
              </p:cNvSpPr>
              <p:nvPr/>
            </p:nvSpPr>
            <p:spPr bwMode="auto">
              <a:xfrm>
                <a:off x="4648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0" name="Line 46"/>
              <p:cNvSpPr>
                <a:spLocks noChangeShapeType="1"/>
              </p:cNvSpPr>
              <p:nvPr/>
            </p:nvSpPr>
            <p:spPr bwMode="auto">
              <a:xfrm>
                <a:off x="5029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1" name="Line 50"/>
              <p:cNvSpPr>
                <a:spLocks noChangeShapeType="1"/>
              </p:cNvSpPr>
              <p:nvPr/>
            </p:nvSpPr>
            <p:spPr bwMode="auto">
              <a:xfrm>
                <a:off x="541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2" name="Line 61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914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3" name="Line 62"/>
              <p:cNvSpPr>
                <a:spLocks noChangeShapeType="1"/>
              </p:cNvSpPr>
              <p:nvPr/>
            </p:nvSpPr>
            <p:spPr bwMode="auto">
              <a:xfrm>
                <a:off x="4114800" y="1447800"/>
                <a:ext cx="838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4" name="Line 63"/>
              <p:cNvSpPr>
                <a:spLocks noChangeShapeType="1"/>
              </p:cNvSpPr>
              <p:nvPr/>
            </p:nvSpPr>
            <p:spPr bwMode="auto">
              <a:xfrm flipH="1">
                <a:off x="2286000" y="1524000"/>
                <a:ext cx="1676400" cy="2286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5" name="Line 67"/>
              <p:cNvSpPr>
                <a:spLocks noChangeShapeType="1"/>
              </p:cNvSpPr>
              <p:nvPr/>
            </p:nvSpPr>
            <p:spPr bwMode="auto">
              <a:xfrm flipV="1">
                <a:off x="2133600" y="38100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6" name="Line 68"/>
              <p:cNvSpPr>
                <a:spLocks noChangeShapeType="1"/>
              </p:cNvSpPr>
              <p:nvPr/>
            </p:nvSpPr>
            <p:spPr bwMode="auto">
              <a:xfrm flipH="1">
                <a:off x="3962400" y="14478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43375" name="Text Box 3"/>
            <p:cNvSpPr txBox="1">
              <a:spLocks/>
            </p:cNvSpPr>
            <p:nvPr/>
          </p:nvSpPr>
          <p:spPr bwMode="auto">
            <a:xfrm>
              <a:off x="1434465" y="1062990"/>
              <a:ext cx="56064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620"/>
                <a:t>1.) As </a:t>
              </a:r>
              <a:r>
                <a:rPr lang="en-US" altLang="en-US" sz="1620" i="1">
                  <a:solidFill>
                    <a:srgbClr val="E30D18"/>
                  </a:solidFill>
                </a:rPr>
                <a:t>acceleration versus time</a:t>
              </a:r>
              <a:r>
                <a:rPr lang="en-US" altLang="en-US" sz="1620"/>
                <a:t> graph:</a:t>
              </a: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6035205"/>
                </p:ext>
              </p:extLst>
            </p:nvPr>
          </p:nvGraphicFramePr>
          <p:xfrm>
            <a:off x="2951797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14336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797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070232"/>
                </p:ext>
              </p:extLst>
            </p:nvPr>
          </p:nvGraphicFramePr>
          <p:xfrm>
            <a:off x="3851910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14336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10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515956"/>
                </p:ext>
              </p:extLst>
            </p:nvPr>
          </p:nvGraphicFramePr>
          <p:xfrm>
            <a:off x="4739164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500" imgH="152400" progId="Equation.DSMT4">
                    <p:embed/>
                  </p:oleObj>
                </mc:Choice>
                <mc:Fallback>
                  <p:oleObj name="Equation" r:id="rId7" imgW="190500" imgH="152400" progId="Equation.DSMT4">
                    <p:embed/>
                    <p:pic>
                      <p:nvPicPr>
                        <p:cNvPr id="14336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164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558941"/>
                </p:ext>
              </p:extLst>
            </p:nvPr>
          </p:nvGraphicFramePr>
          <p:xfrm>
            <a:off x="5652136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500" imgH="152400" progId="Equation.DSMT4">
                    <p:embed/>
                  </p:oleObj>
                </mc:Choice>
                <mc:Fallback>
                  <p:oleObj name="Equation" r:id="rId9" imgW="190500" imgH="152400" progId="Equation.DSMT4">
                    <p:embed/>
                    <p:pic>
                      <p:nvPicPr>
                        <p:cNvPr id="14336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36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3964173"/>
                </p:ext>
              </p:extLst>
            </p:nvPr>
          </p:nvGraphicFramePr>
          <p:xfrm>
            <a:off x="6526530" y="353187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03200" imgH="152400" progId="Equation.DSMT4">
                    <p:embed/>
                  </p:oleObj>
                </mc:Choice>
                <mc:Fallback>
                  <p:oleObj name="Equation" r:id="rId11" imgW="203200" imgH="152400" progId="Equation.DSMT4">
                    <p:embed/>
                    <p:pic>
                      <p:nvPicPr>
                        <p:cNvPr id="14336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530" y="353187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781291"/>
                </p:ext>
              </p:extLst>
            </p:nvPr>
          </p:nvGraphicFramePr>
          <p:xfrm>
            <a:off x="1833087" y="4149090"/>
            <a:ext cx="218599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900" imgH="152400" progId="Equation.DSMT4">
                    <p:embed/>
                  </p:oleObj>
                </mc:Choice>
                <mc:Fallback>
                  <p:oleObj name="Equation" r:id="rId13" imgW="215900" imgH="152400" progId="Equation.DSMT4">
                    <p:embed/>
                    <p:pic>
                      <p:nvPicPr>
                        <p:cNvPr id="14336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7" y="4149090"/>
                          <a:ext cx="218599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2789339"/>
                </p:ext>
              </p:extLst>
            </p:nvPr>
          </p:nvGraphicFramePr>
          <p:xfrm>
            <a:off x="1833086" y="486918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200" imgH="152400" progId="Equation.DSMT4">
                    <p:embed/>
                  </p:oleObj>
                </mc:Choice>
                <mc:Fallback>
                  <p:oleObj name="Equation" r:id="rId15" imgW="203200" imgH="152400" progId="Equation.DSMT4">
                    <p:embed/>
                    <p:pic>
                      <p:nvPicPr>
                        <p:cNvPr id="14336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6" y="486918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3892219"/>
                </p:ext>
              </p:extLst>
            </p:nvPr>
          </p:nvGraphicFramePr>
          <p:xfrm>
            <a:off x="1858804" y="270891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14336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270891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195999"/>
                </p:ext>
              </p:extLst>
            </p:nvPr>
          </p:nvGraphicFramePr>
          <p:xfrm>
            <a:off x="1858804" y="198882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14337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198882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76" name="Rectangle 58"/>
            <p:cNvSpPr>
              <a:spLocks noChangeArrowheads="1"/>
            </p:cNvSpPr>
            <p:nvPr/>
          </p:nvSpPr>
          <p:spPr bwMode="auto">
            <a:xfrm>
              <a:off x="1143000" y="857250"/>
              <a:ext cx="6858000" cy="5143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77" name="TextBox 59"/>
            <p:cNvSpPr txBox="1">
              <a:spLocks noChangeArrowheads="1"/>
            </p:cNvSpPr>
            <p:nvPr/>
          </p:nvSpPr>
          <p:spPr bwMode="auto">
            <a:xfrm>
              <a:off x="7603451" y="5743575"/>
              <a:ext cx="292068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810"/>
                <a:t>4.)</a:t>
              </a:r>
            </a:p>
          </p:txBody>
        </p:sp>
        <p:sp>
          <p:nvSpPr>
            <p:cNvPr id="143378" name="Text Box 3"/>
            <p:cNvSpPr txBox="1">
              <a:spLocks/>
            </p:cNvSpPr>
            <p:nvPr/>
          </p:nvSpPr>
          <p:spPr bwMode="auto">
            <a:xfrm>
              <a:off x="5634990" y="1834515"/>
              <a:ext cx="2023110" cy="102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 acceleration a = 8 m/s/s but you don’t know if body’s velocity magnitude is increasing or decreasing!</a:t>
              </a:r>
            </a:p>
          </p:txBody>
        </p:sp>
        <p:sp>
          <p:nvSpPr>
            <p:cNvPr id="143379" name="Text Box 3"/>
            <p:cNvSpPr txBox="1">
              <a:spLocks/>
            </p:cNvSpPr>
            <p:nvPr/>
          </p:nvSpPr>
          <p:spPr bwMode="auto">
            <a:xfrm>
              <a:off x="4451985" y="3590807"/>
              <a:ext cx="1611630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acceleration zero at t = 10 sec point</a:t>
              </a:r>
            </a:p>
          </p:txBody>
        </p:sp>
        <p:sp>
          <p:nvSpPr>
            <p:cNvPr id="143380" name="Freeform 65"/>
            <p:cNvSpPr>
              <a:spLocks noChangeArrowheads="1"/>
            </p:cNvSpPr>
            <p:nvPr/>
          </p:nvSpPr>
          <p:spPr bwMode="auto">
            <a:xfrm>
              <a:off x="4409123" y="3566160"/>
              <a:ext cx="85725" cy="200383"/>
            </a:xfrm>
            <a:custGeom>
              <a:avLst/>
              <a:gdLst>
                <a:gd name="T0" fmla="*/ 127000 w 127000"/>
                <a:gd name="T1" fmla="*/ 255365 h 296333"/>
                <a:gd name="T2" fmla="*/ 50800 w 127000"/>
                <a:gd name="T3" fmla="*/ 255365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81" name="Text Box 3"/>
            <p:cNvSpPr txBox="1">
              <a:spLocks/>
            </p:cNvSpPr>
            <p:nvPr/>
          </p:nvSpPr>
          <p:spPr bwMode="auto">
            <a:xfrm>
              <a:off x="3946207" y="4175880"/>
              <a:ext cx="2477453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changing acceleration(experiencing </a:t>
              </a:r>
              <a:r>
                <a:rPr lang="en-US" altLang="en-US" sz="1215" i="1" dirty="0"/>
                <a:t>jerk</a:t>
              </a:r>
              <a:r>
                <a:rPr lang="en-US" altLang="en-US" sz="1215" dirty="0"/>
                <a:t>) at constant rate</a:t>
              </a:r>
            </a:p>
          </p:txBody>
        </p:sp>
        <p:sp>
          <p:nvSpPr>
            <p:cNvPr id="143382" name="Freeform 67"/>
            <p:cNvSpPr>
              <a:spLocks noChangeArrowheads="1"/>
            </p:cNvSpPr>
            <p:nvPr/>
          </p:nvSpPr>
          <p:spPr bwMode="auto">
            <a:xfrm>
              <a:off x="3851910" y="425410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83" name="Freeform 68"/>
            <p:cNvSpPr>
              <a:spLocks noChangeArrowheads="1"/>
            </p:cNvSpPr>
            <p:nvPr/>
          </p:nvSpPr>
          <p:spPr bwMode="auto">
            <a:xfrm>
              <a:off x="4649152" y="2426017"/>
              <a:ext cx="540068" cy="728663"/>
            </a:xfrm>
            <a:custGeom>
              <a:avLst/>
              <a:gdLst>
                <a:gd name="T0" fmla="*/ 0 w 800100"/>
                <a:gd name="T1" fmla="*/ 1079500 h 1079500"/>
                <a:gd name="T2" fmla="*/ 0 w 800100"/>
                <a:gd name="T3" fmla="*/ 0 h 1079500"/>
                <a:gd name="T4" fmla="*/ 800100 w 800100"/>
                <a:gd name="T5" fmla="*/ 0 h 1079500"/>
                <a:gd name="T6" fmla="*/ 0 60000 65536"/>
                <a:gd name="T7" fmla="*/ 0 60000 65536"/>
                <a:gd name="T8" fmla="*/ 0 60000 65536"/>
                <a:gd name="T9" fmla="*/ 0 w 800100"/>
                <a:gd name="T10" fmla="*/ 0 h 1079500"/>
                <a:gd name="T11" fmla="*/ 800100 w 800100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100" h="1079500">
                  <a:moveTo>
                    <a:pt x="0" y="1079500"/>
                  </a:moveTo>
                  <a:lnTo>
                    <a:pt x="0" y="0"/>
                  </a:lnTo>
                  <a:lnTo>
                    <a:pt x="800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>
                <a:solidFill>
                  <a:srgbClr val="FF0000"/>
                </a:solidFill>
              </a:endParaRPr>
            </a:p>
          </p:txBody>
        </p:sp>
        <p:graphicFrame>
          <p:nvGraphicFramePr>
            <p:cNvPr id="14337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7823589"/>
                </p:ext>
              </p:extLst>
            </p:nvPr>
          </p:nvGraphicFramePr>
          <p:xfrm>
            <a:off x="2227421" y="1680211"/>
            <a:ext cx="2085261" cy="39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184400" imgH="419100" progId="Equation.DSMT4">
                    <p:embed/>
                  </p:oleObj>
                </mc:Choice>
                <mc:Fallback>
                  <p:oleObj name="Equation" r:id="rId19" imgW="2184400" imgH="419100" progId="Equation.DSMT4">
                    <p:embed/>
                    <p:pic>
                      <p:nvPicPr>
                        <p:cNvPr id="143371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7421" y="1680211"/>
                          <a:ext cx="2085261" cy="398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84" name="Freeform 78"/>
            <p:cNvSpPr>
              <a:spLocks noChangeArrowheads="1"/>
            </p:cNvSpPr>
            <p:nvPr/>
          </p:nvSpPr>
          <p:spPr bwMode="auto">
            <a:xfrm>
              <a:off x="4310539" y="1864519"/>
              <a:ext cx="261461" cy="698659"/>
            </a:xfrm>
            <a:custGeom>
              <a:avLst/>
              <a:gdLst>
                <a:gd name="T0" fmla="*/ 6350 w 387350"/>
                <a:gd name="T1" fmla="*/ 107950 h 1035050"/>
                <a:gd name="T2" fmla="*/ 196850 w 387350"/>
                <a:gd name="T3" fmla="*/ 107950 h 1035050"/>
                <a:gd name="T4" fmla="*/ 31750 w 387350"/>
                <a:gd name="T5" fmla="*/ 755650 h 1035050"/>
                <a:gd name="T6" fmla="*/ 387350 w 387350"/>
                <a:gd name="T7" fmla="*/ 1035050 h 1035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350"/>
                <a:gd name="T13" fmla="*/ 0 h 1035050"/>
                <a:gd name="T14" fmla="*/ 387350 w 387350"/>
                <a:gd name="T15" fmla="*/ 1035050 h 1035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350" h="1035050">
                  <a:moveTo>
                    <a:pt x="6350" y="107950"/>
                  </a:moveTo>
                  <a:cubicBezTo>
                    <a:pt x="99483" y="53975"/>
                    <a:pt x="192617" y="0"/>
                    <a:pt x="196850" y="107950"/>
                  </a:cubicBezTo>
                  <a:cubicBezTo>
                    <a:pt x="201083" y="215900"/>
                    <a:pt x="0" y="601133"/>
                    <a:pt x="31750" y="755650"/>
                  </a:cubicBezTo>
                  <a:cubicBezTo>
                    <a:pt x="63500" y="910167"/>
                    <a:pt x="387350" y="1035050"/>
                    <a:pt x="387350" y="103505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85" name="Text Box 3"/>
            <p:cNvSpPr txBox="1">
              <a:spLocks/>
            </p:cNvSpPr>
            <p:nvPr/>
          </p:nvSpPr>
          <p:spPr bwMode="auto">
            <a:xfrm>
              <a:off x="2205990" y="4714875"/>
              <a:ext cx="2314575" cy="121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 acceleration of v = -8 m/s/s (kinematics work during this period) but you don’t know if velocity magnitude is increasing or decreasing!</a:t>
              </a:r>
            </a:p>
          </p:txBody>
        </p:sp>
        <p:graphicFrame>
          <p:nvGraphicFramePr>
            <p:cNvPr id="14337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8134918"/>
                </p:ext>
              </p:extLst>
            </p:nvPr>
          </p:nvGraphicFramePr>
          <p:xfrm>
            <a:off x="3893702" y="2607112"/>
            <a:ext cx="713661" cy="19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762000" imgH="190500" progId="Equation.DSMT4">
                    <p:embed/>
                  </p:oleObj>
                </mc:Choice>
                <mc:Fallback>
                  <p:oleObj name="Equation" r:id="rId21" imgW="762000" imgH="190500" progId="Equation.DSMT4">
                    <p:embed/>
                    <p:pic>
                      <p:nvPicPr>
                        <p:cNvPr id="143372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3702" y="2607112"/>
                          <a:ext cx="713661" cy="19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539186"/>
                </p:ext>
              </p:extLst>
            </p:nvPr>
          </p:nvGraphicFramePr>
          <p:xfrm>
            <a:off x="4490561" y="2245995"/>
            <a:ext cx="59686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635000" imgH="165100" progId="Equation.DSMT4">
                    <p:embed/>
                  </p:oleObj>
                </mc:Choice>
                <mc:Fallback>
                  <p:oleObj name="Equation" r:id="rId23" imgW="635000" imgH="165100" progId="Equation.DSMT4">
                    <p:embed/>
                    <p:pic>
                      <p:nvPicPr>
                        <p:cNvPr id="143373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561" y="2245995"/>
                          <a:ext cx="59686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0ECDC62-85D2-8F49-B091-7BD33AFC2DF9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6.)   </a:t>
            </a:r>
          </a:p>
        </p:txBody>
      </p:sp>
    </p:spTree>
    <p:extLst>
      <p:ext uri="{BB962C8B-B14F-4D97-AF65-F5344CB8AC3E}">
        <p14:creationId xmlns:p14="http://schemas.microsoft.com/office/powerpoint/2010/main" val="69760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Sign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a vector quantity indicates its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requires that you clearly indicate your coordinate axes!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have:</a:t>
            </a:r>
          </a:p>
          <a:p>
            <a:pPr lvl="1">
              <a:lnSpc>
                <a:spcPct val="2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velocity but negative position?</a:t>
            </a:r>
          </a:p>
          <a:p>
            <a:pPr lvl="1">
              <a:lnSpc>
                <a:spcPct val="2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displacement and a positive position?</a:t>
            </a:r>
          </a:p>
          <a:p>
            <a:pPr lvl="1">
              <a:lnSpc>
                <a:spcPct val="2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velocity and positive acceleration?</a:t>
            </a:r>
          </a:p>
          <a:p>
            <a:pPr lvl="1">
              <a:lnSpc>
                <a:spcPct val="2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velocity but positive acceleration?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3542" y="3594612"/>
            <a:ext cx="458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Moving in + direction, on </a:t>
            </a:r>
            <a:r>
              <a:rPr lang="mr-IN" dirty="0">
                <a:solidFill>
                  <a:srgbClr val="C00000"/>
                </a:solidFill>
              </a:rPr>
              <a:t>–</a:t>
            </a:r>
            <a:r>
              <a:rPr lang="en-US" dirty="0">
                <a:solidFill>
                  <a:srgbClr val="C00000"/>
                </a:solidFill>
              </a:rPr>
              <a:t> side of origin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11" y="4420645"/>
            <a:ext cx="562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On the + side of origin moving in the - direction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2061" y="5229084"/>
            <a:ext cx="45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Moving in the + direction and speeding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2061" y="6058867"/>
            <a:ext cx="476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Moving in the </a:t>
            </a:r>
            <a:r>
              <a:rPr lang="mr-IN" dirty="0">
                <a:solidFill>
                  <a:srgbClr val="7030A0"/>
                </a:solidFill>
              </a:rPr>
              <a:t>–</a:t>
            </a:r>
            <a:r>
              <a:rPr lang="en-US" dirty="0">
                <a:solidFill>
                  <a:srgbClr val="7030A0"/>
                </a:solidFill>
              </a:rPr>
              <a:t> direction and slowing down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688468" y="5246678"/>
            <a:ext cx="720524" cy="3427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Left Arrow 10"/>
          <p:cNvSpPr/>
          <p:nvPr/>
        </p:nvSpPr>
        <p:spPr>
          <a:xfrm>
            <a:off x="5727865" y="6085468"/>
            <a:ext cx="720524" cy="3427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486487" y="5015585"/>
            <a:ext cx="28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When </a:t>
            </a:r>
            <a:r>
              <a:rPr lang="en-US" i="1" dirty="0">
                <a:latin typeface="Palatino Linotype" charset="0"/>
                <a:ea typeface="Palatino Linotype" charset="0"/>
                <a:cs typeface="Palatino Linotype" charset="0"/>
              </a:rPr>
              <a:t>v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and </a:t>
            </a:r>
            <a:r>
              <a:rPr lang="en-US" i="1" dirty="0">
                <a:latin typeface="Palatino Linotype" charset="0"/>
                <a:ea typeface="Palatino Linotype" charset="0"/>
                <a:cs typeface="Palatino Linotype" charset="0"/>
              </a:rPr>
              <a:t>a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have </a:t>
            </a:r>
            <a:r>
              <a:rPr lang="en-US" u="sng" dirty="0">
                <a:latin typeface="Palatino Linotype" charset="0"/>
                <a:ea typeface="Palatino Linotype" charset="0"/>
                <a:cs typeface="Palatino Linotype" charset="0"/>
              </a:rPr>
              <a:t>same sign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, object speeds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7823" y="5892849"/>
            <a:ext cx="2231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When </a:t>
            </a:r>
            <a:r>
              <a:rPr lang="en-US" i="1" dirty="0">
                <a:latin typeface="Palatino Linotype" charset="0"/>
                <a:ea typeface="Palatino Linotype" charset="0"/>
                <a:cs typeface="Palatino Linotype" charset="0"/>
              </a:rPr>
              <a:t>v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and </a:t>
            </a:r>
            <a:r>
              <a:rPr lang="en-US" i="1" dirty="0">
                <a:latin typeface="Palatino Linotype" charset="0"/>
                <a:ea typeface="Palatino Linotype" charset="0"/>
                <a:cs typeface="Palatino Linotype" charset="0"/>
              </a:rPr>
              <a:t>a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have </a:t>
            </a:r>
            <a:r>
              <a:rPr lang="en-US" u="sng" dirty="0">
                <a:latin typeface="Palatino Linotype" charset="0"/>
                <a:ea typeface="Palatino Linotype" charset="0"/>
                <a:cs typeface="Palatino Linotype" charset="0"/>
              </a:rPr>
              <a:t>opposite signs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, object slows down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D0C35-7768-5044-9C5E-8FBA1C8633CF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7.)   </a:t>
            </a:r>
          </a:p>
        </p:txBody>
      </p:sp>
    </p:spTree>
    <p:extLst>
      <p:ext uri="{BB962C8B-B14F-4D97-AF65-F5344CB8AC3E}">
        <p14:creationId xmlns:p14="http://schemas.microsoft.com/office/powerpoint/2010/main" val="15289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Using kinematic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main kinematic equations: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assumption did we make in order to get these equations?</a:t>
            </a:r>
          </a:p>
          <a:p>
            <a:pPr lvl="1"/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acceleration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equations work for linear motion (1-d)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2-d motion (requires a little more set-up but we’ll get there)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to use proper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conventions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EAF628-B62E-4B4D-BB1D-50504A63C2B2}"/>
              </a:ext>
            </a:extLst>
          </p:cNvPr>
          <p:cNvSpPr/>
          <p:nvPr/>
        </p:nvSpPr>
        <p:spPr>
          <a:xfrm>
            <a:off x="352438" y="2143126"/>
            <a:ext cx="1873086" cy="741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0B188-F54D-C344-9D0C-966578220D01}"/>
              </a:ext>
            </a:extLst>
          </p:cNvPr>
          <p:cNvSpPr/>
          <p:nvPr/>
        </p:nvSpPr>
        <p:spPr>
          <a:xfrm>
            <a:off x="2419048" y="2143126"/>
            <a:ext cx="3205238" cy="741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6F8CDF-9E5A-F64E-983E-161B75409FC6}"/>
              </a:ext>
            </a:extLst>
          </p:cNvPr>
          <p:cNvSpPr/>
          <p:nvPr/>
        </p:nvSpPr>
        <p:spPr>
          <a:xfrm>
            <a:off x="5836784" y="2143126"/>
            <a:ext cx="3029974" cy="741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848353"/>
              </p:ext>
            </p:extLst>
          </p:nvPr>
        </p:nvGraphicFramePr>
        <p:xfrm>
          <a:off x="457200" y="2284282"/>
          <a:ext cx="1686325" cy="47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266700" progId="Equation.DSMT4">
                  <p:embed/>
                </p:oleObj>
              </mc:Choice>
              <mc:Fallback>
                <p:oleObj name="Equation" r:id="rId2" imgW="952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2284282"/>
                        <a:ext cx="1686325" cy="472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88888"/>
              </p:ext>
            </p:extLst>
          </p:nvPr>
        </p:nvGraphicFramePr>
        <p:xfrm>
          <a:off x="5932076" y="2216703"/>
          <a:ext cx="2922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304800" progId="Equation.DSMT4">
                  <p:embed/>
                </p:oleObj>
              </mc:Choice>
              <mc:Fallback>
                <p:oleObj name="Equation" r:id="rId4" imgW="16510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2076" y="2216703"/>
                        <a:ext cx="29225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76448"/>
              </p:ext>
            </p:extLst>
          </p:nvPr>
        </p:nvGraphicFramePr>
        <p:xfrm>
          <a:off x="2600476" y="2136041"/>
          <a:ext cx="29210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1000" imgH="419100" progId="Equation.DSMT4">
                  <p:embed/>
                </p:oleObj>
              </mc:Choice>
              <mc:Fallback>
                <p:oleObj name="Equation" r:id="rId6" imgW="1651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0476" y="2136041"/>
                        <a:ext cx="2921000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9BF511E-06C6-5A44-9520-43DCB75FA106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8.)   </a:t>
            </a:r>
          </a:p>
        </p:txBody>
      </p:sp>
    </p:spTree>
    <p:extLst>
      <p:ext uri="{BB962C8B-B14F-4D97-AF65-F5344CB8AC3E}">
        <p14:creationId xmlns:p14="http://schemas.microsoft.com/office/powerpoint/2010/main" val="135463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Reminders about kinematic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5584"/>
                <a:ext cx="8382000" cy="3429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assuming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uniformly (constant) accelerated motion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now, that means magnitude and direction are constant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Later, we’ll talk about changing direction with constant magnitude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Subscripts 1 and 2 indicate values at two points in time</a:t>
                </a:r>
              </a:p>
              <a:p>
                <a:pPr lvl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position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displacement, or change in position)</a:t>
                </a:r>
              </a:p>
              <a:p>
                <a:pPr lvl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velocity (so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velocity at time 2,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acceleration (assumed to be constant)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5584"/>
                <a:ext cx="8382000" cy="3429000"/>
              </a:xfrm>
              <a:blipFill rotWithShape="1">
                <a:blip r:embed="rId2"/>
                <a:stretch>
                  <a:fillRect t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CF1476C-DD0A-824E-9423-CBC2B70BBA96}"/>
              </a:ext>
            </a:extLst>
          </p:cNvPr>
          <p:cNvSpPr txBox="1"/>
          <p:nvPr/>
        </p:nvSpPr>
        <p:spPr>
          <a:xfrm>
            <a:off x="8561070" y="644486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9.)   </a:t>
            </a:r>
          </a:p>
        </p:txBody>
      </p:sp>
    </p:spTree>
    <p:extLst>
      <p:ext uri="{BB962C8B-B14F-4D97-AF65-F5344CB8AC3E}">
        <p14:creationId xmlns:p14="http://schemas.microsoft.com/office/powerpoint/2010/main" val="4848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DF6C7DC-C456-7449-A8FF-01E4EEE64EF5}">
  <we:reference id="4b785c87-866c-4bad-85d8-5d1ae467ac9a" version="3.3.0.0" store="EXCatalog" storeType="EXCatalog"/>
  <we:alternateReferences>
    <we:reference id="WA104381909" version="3.3.0.0" store="en-US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ub&gt;&lt;mi&gt;v&lt;/mi&gt;&lt;mn&gt;2&lt;/mn&gt;&lt;/msub&gt;&lt;mo&gt;=&lt;/mo&gt;&lt;msub&gt;&lt;mi&gt;v&lt;/mi&gt;&lt;mn&gt;1&lt;/mn&gt;&lt;/msub&gt;&lt;mo&gt;+&lt;/mo&gt;&lt;mi&gt;a&lt;/mi&gt;&lt;mfenced&gt;&lt;mrow&gt;&lt;mi&gt;&amp;#x394;&lt;/mi&gt;&lt;mi&gt;t&lt;/mi&gt;&lt;/mrow&gt;&lt;/mfenced&gt;&lt;mspace linebreak=\\\&quot;newline\\\&quot;/&gt;&lt;mo&gt;&amp;#xA0;&lt;/mo&gt;&lt;mo&gt;&amp;#xA0;&lt;/mo&gt;&lt;mo&gt;&amp;#xA0;&lt;/mo&gt;&lt;mo&gt;&amp;#xA0;&lt;/mo&gt;&lt;mo&gt;=&lt;/mo&gt;&lt;mfenced&gt;&lt;mrow&gt;&lt;mn&gt;32&lt;/mn&gt;&lt;mo&gt;&amp;#xA0;&lt;/mo&gt;&lt;mfrac bevelled=\\\&quot;true\\\&quot;&gt;&lt;mrow&gt;&lt;mo&gt;&amp;#xA0;&lt;/mo&gt;&lt;mi&gt;m&lt;/mi&gt;&lt;/mrow&gt;&lt;mi&gt;s&lt;/mi&gt;&lt;/mfrac&gt;&lt;/mrow&gt;&lt;/mfenced&gt;&lt;mfenced&gt;&lt;mrow&gt;&lt;mn&gt;2&lt;/mn&gt;&lt;mo&gt;&amp;#xA0;&lt;/mo&gt;&lt;mi&gt;s&lt;/mi&gt;&lt;/mrow&gt;&lt;/mfenced&gt;&lt;mspace linebreak=\\\&quot;newline\\\&quot;/&gt;&lt;mo&gt;&amp;#xA0;&lt;/mo&gt;&lt;mo&gt;&amp;#xA0;&lt;/mo&gt;&lt;mo&gt;&amp;#xA0;&lt;/mo&gt;&lt;mo&gt;&amp;#xA0;&lt;/mo&gt;&lt;mo&gt;=&lt;/mo&gt;&lt;mn&gt;64&lt;/mn&gt;&lt;mo&gt;&amp;#xA0;&lt;/mo&gt;&lt;mfrac bevelled=\\\&quot;true\\\&quot;&gt;&lt;mi&gt;m&lt;/mi&gt;&lt;mi&gt;s&lt;/mi&gt;&lt;/mfrac&gt;&lt;/mstyle&gt;&lt;/math&gt;\&quot;,\&quot;base64Image\&quot;:\&quot;iVBORw0KGgoAAAANSUhEUgAAA3EAAAICCAYAAABhtUSXAAAACXBIWXMAAA7EAAAOxAGVKw4bAAAABGJhU0UAAAD5BEXYJgAAUfZJREFUeNrt3Q/QHdXfGPTTNE0pTfO+aUwjUmSKmGEiRjSlMUYmg2aYGNMYM2JkEBFRisgwGOnEX3l5Y4ZBGYxpRCZjZJiINEZTjBkm/kQxIiLDZMQYESlFMUVMY8Ty0jRN0zTtz3veZ58397m5e3bvvXvv3d37+cycISTPs7vn7Nk/3z3/QgAAxm1ZJ21XDHQsVxcAAKDednbSxU663kn3KI6Zd7KTftVJH3TSnYoDAADqY0UnvZ+9sMd0Osy1wjDbXuqqEz930mOKBAAApm9zJ13qelk/2kmLFcvv2NtVNntnMP9bOulyVxkc6aTbVAsAAJiO17pezmN6S5EsELuUXusqn/dntBwe6An0v+yku1QPAACYnNh98nRPAHdAsdziw54y+nGGyyIGbd93lUUM6jaqIgAAMH6xdel8T3CyX7Hc4rGeMppPK2e4TO7oCeRiK6XZKwEAYIzWh4Xd4mJ6W7HcYmknXcgJ4nbMeNnc0adsTHgCAABj8HBYOEFFTCcUS1/7cwK4mF5VPOG+MNe1tLtcdikWAACozqZOutLz0n0mmGWwnwcSAZzA96Y4Hu5GT9lsUywAADC62IWytwUudqlcpWj6OlsQxF1WRL/j2Z6yudpJ6xQLAAAM7+5w6xi42HrykKLp67mCAG4+3amofsexnrK5GObGzQEAAANa3knf9glA9imavmLg8XPJIG6n4lpQz3onOolddS0YDwDQJb4cvZWTHlU8ZD7oE3ycVSy5jpYM4GJ6oyF5imMhT4bxt7xu61NGB1UpAICbliReLt9SPHTs6VM3YjfKNYqmr4cHCOB+lQXIdRcX555vWXx2Avs72aecHlG1AAAEcRRbG26dNVDLSPp6+nbAIO5KzfO0qJM+6zre+yewz3v71LvYzXKZKgYAIIgj/fL+VU7QsULx9LV3wABuPt1d4zwdDgtnIp3GfufTYVUMAEAQx+AByWuKpq97OulaVznF7oevh2ZPbvJSz3G+O8F9r84pqwdVNQBAECeI41Z39QQk8+l6sCZcng97yur5TtpSMojbX8P89FsiYdeUy9SEOgAAgjhyvJtTJ44qmr4e6ymnc13X140SQdwva5af3TnHOelutI/nHMfjqhwAIIgTxHHTmkSd2KJ4brE03Lq2WXeXv69LBHFXa5SfAznHOI0WsHh/ut7nWL4Lc2M2AQAEcYI4Oo6F/FkUvTjfan9POb3d8+/vhXJdKu+dcj7iQtunQv3WszuZczzPqHoAgCBOEMfc5Bx59eGY4rnFAz1l9FO4tcvhMyWDuEenmI8NnXS+4PimtU7b0znH863qBwAI4gRx3Nqq1J2eVDy3ONtTRs/mBEhlgrg3p3D8sSvogRLHFrs0TqsVNvVhYYcqCKTEmbh2Zg+3OFg5zthV1RezxWFuGufvs5tk/BIWpyRerthR1xHEtUpstdnTScc76ZswNw7qevbfLzvpUCet7/N7a7IAKp6P2DXvg+w6ir9X5Ri1eI3+mKgP9ziFC/TO3ngm5+di8FNmcpPTEzz2lVld/LFkgPnBlMv6Ys5xfaIaAvPuzV5i4zo4JxI3uPcr2t/7OduPD+i7nA7UdQRxjRa71r0c5iZiKLvw8/Gejxsnw2QWid6Z2M+PTuUCd4S5deC6y+j+xM9/UeK8X5tA4PZqdiw3wnCLkuelfWM+9uOJfa9WHWE2bQxzXzbPhP5r4uSlKxXs+76CfXyVvWCBuo4grnnBW2xpvtpTpjeyDxpxva07w80uavFDxktdH1M+C3MtY6HPNnqnsa/KiURdeN8pXeBoT/kcLPj5IyXvt2vGdLyxfl2qOHCbZLfGlxP7tvg8zKitYW42phNZOpW9tE5iJqmtJfbxvFOEuo4grlHiuKif+pTn21ngVvSy/UP287H78bowmdkCY8B4PbGv153W3/FwT9nErn7LCn7n8ZL32nEtpv3YGAO4cQaf83Yk9n1elQTmxS+jz4XxzyS1usQ+PnM6UNcRxDVC7GJ3uk85xqDsoQG2syncnOnwhTCZ2QK3Tym4aOL18m1P2TxR4vceKBkMHZpSvlJj4w7WoNzvLCi3B1VNoNuegpvG/gr28XlozgKgdbE5jPeLYp3SCXUdQVwjxICqX3e1T8PcWKRBnQs3x6JNYrbANwuuz4ec4t+2t8/5LWNRSLd0zqePp5CntQXHtK0mZZ8ax7dP1QR6b7o/JG4av6xgH7ELwuUwvYHOgjhBnLouiBPEjSavteyjTrptyG2+U3BvOFVxHs4V7M+Y1bnZObvHE98Ig3Uj/CRMf3KTQervfB4X16T8U5MDfaF6Ar1eC+NvOYj96/PGJl1wCgRx6jqCuNrKW1ftkxECuKiodfzFiuvADR9YCn0YRuuhcKjkfX/thPOVmtDm4xqV/8mCYPM2VRTotrHgZlvV1OhxMdB+rRRmBBPEqesI4urprZxyi2vAjbr+4d4JvugX3VN/cKpvmRgkfnRaOuI28tJjE8xX7IVxNXEse2t0Dt4Nzej2CdREvMGlpmOvclrdZ/psf49TIIhT1xHE1U5eC1xcO6yKRbFTrTZVr9n2dKj3Qs/TtjQL2rrLZOcQ2ykzwdP8LKaT8lDBsWyq0Xl4veBY97otAb0+Stw0Xq34Jbp3+w8ofkGcuo4grlZenMDHjlSrw7GK81PUwnFcwH7LWMdhXS1x3/90gnlLrb92NVQ7ec6oniwoN705gFu8NaGbRu+L7beKXhCnriOIq5XUmodHKtxPavzPExXn6YOC+9CRGT7fvUsDxBkmR1k385cl7vtVzzyacrpGz58ijwbdfoEBpfqxX6pwP72Lur6i6FHXEcTVRnx5z5thNS74vLzCfZ1PnJc7K87X96Gea5fVwdlQ7VT2b4RyH/Amse5Z0QLvL9bsXGwrKLMboV4th0ANFPUZr2pGpN1h4Ze4VYoedR1BXC3El8PUNPxVto4tDvmzRY6j1fpawXV/YEbP+XM95XC+gnvgzpJB3BMTyN+WgmO4v2bnY0uJcrvXrQoo+5IT09aK9vNZ1zbfUeyo6wjiaiM1qcLnFe9rU2Jfh8cQnBa9GD89g+f7jjA3SU13OWyvYLt3lgzijky5Tv9Yw3PycIly2+JWBfRKLVJcxRez+3q2eZ8iR12fabM09vPtmp+LBwqOf33F+0stvryz4n3dXuL8PDmD19/RML7F1S+XKPNJLF59Jkxu8pyqAuuictsZAHqcGvMLyFs1v3mirqvrgrhZDeJS3ShPjWF/qcWXl1e8r+WhHl376qS3xSd2N71nQud3UpObxGUTbjQscF9aotwe9+gAeh0N45vBaWW4OSYh3lT16UZdRxBXD88VHPu6iveXWq/x3Bjy91AQxHWL3Yu/DeOdeGlfyeti/RjzWTQ2766GBnFPeXQAvV5N3DS+HnHbrwUDyFHXEcTVTexqeDFx3B+PYZ+PJPZ3cEr1bJaCuL09ef8mzE00U6UdJa+LcbaGpZaT+a7G16Pxm8DAUlOvXxthu7GP9/zin/FlYZmiRl1HEFcLLxUc9+Yx7PPtxP62j2F/ZSaLmJUg7p5wayvoOM7x8jD9yU2+aeD1uKREmb3q0QH0KlqfZEkFD+wnFDPqOoK4WoitL5cSx/ztmPb5c8hfA2vJGPa5RhD3Oz7syffxMe7rQolyPzumfa8KzZwc5LagJQ4Ywn0FN44Hhthm94xnHyti1HUEcbXxdMExvzSGfaZawT8bUz7LjDOahdkpe8v+Sqh+UfVux0uU+7gWr95VsM/lNT1HxsQBQylqxt82xDbPdj0s7lHEqOvU7HzP8jpxnxW86I5jgfpPEvt8Y0z5XBy0bsTgoLdlbM+Y97mn5AeOjWPY93th8q1/kwrizE4J9HUtcePYNeC2utcBel7Roq4jiKuN1QUviqfHsM+itei2jTG/Nwr23fZ6sD/cOoHTojHvc2vJIO7ZMez74hQ+FlShzFhC68QBfZ0P1XypjC0RV7Lf+1Cxoq4jiKuVvQUvis+NYZ+p1pEYZC0eY34vFeT3cIvPdb/gedOUr7vu9N6EP1Bsq/G5KrMcxha3dKCfXyZuHIcG2M6n2e/8GMbTJaftZmms0Al1HUHcxH0RJruGVtGL9Wdjzu+pML1ZEqftbE9ej05w39+UeAZ8VfE+nwnpBcYX1/hcPVKivKw9CvR1vIKH3MthvNNFC+IEceo6grjhLSu4Jr+b8PUW0/4x5/ndgv0fb+m57l3IPc4MOsmPTUdDuclNFk+orp2u+fnaFqYzEQzQAu+M+JBbH26OPTioOAVxNQ7i1HVB3KwGcTvDZLu3PVDiPjDujyAvFOz/ly08z3eEW5dzmPSY3edLPgeqXKvucmI/r9T8nD1aUE6X3M6BPK8lbh4fFPzuyk76PvvZM6HeXRYEcYI4dV0QN6tB3KthsjM1ng3FrQu3jznPRZNsXGjhee5tBTs3hWMos9B6lcHlgwX72VDzc/ZkTZ+XQAOkbiBFkzacDje/FN2hKAVxNQ/i1HVB3KwGcSfC5CZOeKHrWslb5PvLCeT59oI8X2vZOe4XPD04heNYHIpnBq1ynN7uxD6uhvp3RdxXUE4H3M6BPKmm/FQz/sFw84vqw4pRENeAIE5dF8TNahB3ruCarGoh5DgBw3zXtufC9GeG/Log30taVN+/DfVZbL6ovsX0TUX7OhWa3YpVNHbzUbdzIE9qUO3POb/TPRPUC4pQENeQIE5dF8TNahB3peCaXFRRmc+/vL9b8NFkUi+mhwvy3ZaPMr3LR/zUSSumeDzvhXKTm4waRMd6ez2Mv8vmOJ0sKCc9P4BcqeltrxW8CB9RfKjrCOJq71rBi2IVjmTbii1CSwsCqDsLtrW0omMqmtBlVwvO7T19zu+zUz6mp0K5D3qPjLifovF3axK/G2ds/WUFxzCq1Pql3wWAhKK1fHpvmFezv49rZZncAXUdQVz9/SqMN4jb3fUxZG32d1+G4Wbbi5OsXMiu11HdFtItNa+34Nx+2JOnszU4pvUlg7hRezekxpMV1bP5FrB1Uyyn2JKYGj94KAAkFA3+nu/uEGd4mh/rEL8crVB0qOuNDWaXtvxcC+IWulpQ90ep47u6tvNMiWsttZzHfMvZ1Qpfrps+ZirlsT55eqAGx1XUzbGqyU0+GXLbv8h+5rUpl9O9YbwtlUDLLS64icSXvfhVbX6Wsfh1656G5fG+TtrTSe+Hua4+V7MHzLXsZf2zMNcV6LEZeLlV19td11NWZAFM/PL7hCBupvxQUPe3Dbnd7V0v64d6/j5vXy/lbGtL17Z2Vpj31Ky0Pzb4nMb71YXQ7PHRo3QXLJoF8/Gc35tfeuLrMP2JbVLdfS8Hi3wDJaRusvFl76eum8qDDcrXI1mANshD5Xr2MnKnaqGutyh43RMWTvcuiJstRUsMvDnENrvHPZ3ueeFMrcm4tc+2NoWbrYVVL858e0i3CjX1Xr8/tGOiq9uGzP+Wgu32O6/3Z/f2GPytrcE5TF0nbweAEq4XBDXzYx2a0rQfp8s+PuKDJc7m9qyqoa43XPzSez4nYBXEzY6XS9zvVg3wUeBgWDgGa9kAQWNvb4eHws3uy++OKf/vhHZNbvJAaM9sxVuHLINXwmCzDcdZHudbLnfX5DymuvpuCAAlFM1cFtP2huQl3qi/qfABc1j1UNcbKI4nSrVCC+JmS5mX/k9CcXfyjZ30VVi41tfKPj+X6r65qOcjw3wL3OkwvgmE1iWOp4kzz55tURD30hgCoI8T7wWnanIOFyWeR+c8qoGyLhfcZJ9sSD7iy8R3Y3jIvKWKqOsNcWe4OdV7UddRQdxsKfPiH1tt49pad3f93t1Zffm0z4vmyiE+lsTWth099fRsGP945M9zjudiw87js6Fd64YeH7IcUpP1xPq3OguUHs3O8fwYvOU1OY8bE8f/lEc1UMWL7Z4G5eP0GB80T6om6nqNxXEle0PxLISCuNkN4jZXeD88XfAyPMi2vk4Eg1VKTbbyQEPOYezy+lPLgrgfhiiHlUPsJ05iU6eJqvYlysOEJsDIL7ZNWkPnxT7H/0X29+vDwlmo4gtvHIexO/uZMg+A2Mfesgrqeh3Fr7ZxrMexMLe+XXwBiFNXfyuIE8T1eLuCl+4y18q1ktv6ckIB3Ly8tetea8j5O9qyAC5vnGSR9QNuPwa+dZuoKq8uvhAARnyxbdIik6t68hCnhh9kXFN88S0zju5VVUVdr5k4ZjNOIrGmz7/tEsQJ4nrEMWe/HPJFO46FKzvZwplQbgzepLu27QjVtQZN2qaWBnDDLHER63HZXgff59wfp2ltyO/OrBUOGOnF9p2GHf+BrmOPLRJ3D7GNpSVebn50g1XXaybVOrxcECeIyxFn9iuzGPN88PbUgPe+FxLbi9O7vzrFe+mZigKJSQffX7c4iPvFEGXyfIntvhPqMwau28Gc493p1gQM6lzXTeRAw449Bl/zXXfif0cZ2xC7WRZ1r9ykuqjrDSKIE8TliT0Y4jjQj7KPG/H+GVs34oewE1mgt26E7ceu7N92bTcGg3Fts2mPS8qbqfNjVaJxYuB9qqv+xqUy4gQ8sXvsfTU95mXZcfYbZwowsDjGITbjN3G9nO4vvlVMTBFv/DdC9dMho64L4gRx1EPe2MD1ioYx2xv6r9N4j6IBZs0n4eYMZ1V1z0lN0f6uIkcQJ4ij0WI35Euh/zg9GJeVoX8r3HOKBpg1y7pugjsq3G5qKu73FTuCuEYEcddy0kHVgpC/5MB2RcOY9GsBPqVYgFm0M9xcdLZKsUXvhiAOQRzM3Et17G69VNFQsX6Le8eZMy1dBMyk+RmexrEQd95MYEcVO4I4aIXbQ//1unS5pUpLs48D3XUsTvazVtEAsyq+iMaWsXFMVf1BzsvvG4odQRy0RpxQ4sc+18hmRUNF+i3Svk2xAIzHiZyX30cVDYI4aJW4dEzvunlx4pNVioYRPdfn/vu0YgEYn1M5L793KhoEcdA6u/pcJ5+HuYW2YRgPh1vH11umCGDMzvR5oJ9TLAjioLWe7XOtHFMsDGFNJ/3UU5d2KxaA8bvW52HuBowgDtrtmT7Xy2uKhQHc3UkXgy6UABO3os9DPI6XWKloEMRB6z0WdINjOHd10oWwcBZKaw8CTMjOPi+9byoWBHEwM+J4pt7ucC8qFgoCuB+66ktsjVunWAAmp3cB2NgKZ0ITBHEwW1Z30jc9184exUIfa8LCLpSfBL13ACYqrjl3qeehvU+xIIiDmRQXan635/rZr1joEpeo+Mk7A8B0be95WJ/vpNsUC4I4mGm7el7U46yVSxTLzIv30vk1Br/PAjoApuCTnpddN2QEcUC0Kgve4jV0uZPuVSQzLfbc+TqrD4fCXKstAFOwIegygyAOSIuTnmxTDHRs7qSNigFgus52veR+3kmLFQmCOAAAqKfuBV7jxCarFAmCOAAAqKe4tsvlcHNhzgcVCYI4AACopzgw+fOul9vtigRBHAAA1NeBrhfbJxUHgjgAAKivx7teancrDgRxAABQX3FK4KvZC+0+xYEgDgAA6uu+Tvoxe5l9S3EgiAMAgPq6s5MuZC+y7ykOBHEAAFBfce2389lL7AeKA0EcAADU14pO+jJ7gT3dSYsVCYI4AACop2WddCZ7ef2sk5YqEgRxAABQT7d10ifZi+u5TlquSBDECeIAAKin2GXyw+ylNY6FW1nx9o910sOKGUEcAABU42T2whpno7yz4m0/nW17tWJGEAcAAKM7mr2sXhpDoHV/mFso/FPFjCAOAABGdzh7Uf25k9ZVvO01nXQx2/7TihpBHAAAjGZ/9pIaW8oeqmibSzppUye90UnXurZ/m+KmxhYJ4gAAqLu9iZfWqtNhxU3NrUrU3ycVDwAA0/bCBAO4mDYocmpuV6L+7lc8AABM05MTDuC+UuQ0wCeJOvyN4gEAYFp2TjiAi2m3Yqfm3ihRjw+FuXFzAAAwMVs76fqEA7gbofpFw2EUsWvvI520o5NeD3ML25etz/FnY9fKndk24mRASxUpAADj8lGYfCvcScVOjawYQx1/S7E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BSr3TSr3LSS4oHYCpeStybX1E8ADC7Xku8JDyveACm6oXEPfpVxQMAsyfVArdH8QDUwsuJe/XLigcAZsfziZeC1xUPQK3sT9yzn1U8ANB+OxIvA+8pHoBaei9x796heACgvR7spKs5LwGfdNJiRQRQS/H+/GnO/Tve19cpIgBon5WddDHnBeCHTlqhiABqfx//Iec+fjH7dwCgJRaF/C+414IvuMDs+bUwNzHIrzXsuB/M7tt5PSoWObUA0A4GxQMs9JvZPfC3sj83KZh7LnFPf8OpBYDm25x42J9UPMAM+rUseOu+HzYtmDuZuLdvdooBoLmWh/xxcJeCcXDAbPrNRAD0pxqSh5XZfbxfHi5k938AoIGOBVNSA3Tr1wrX3RrXpG6V2xL3+GNONQA0j4c7wK1SrXC/2cD8pD7WbXO6AaA5bg/501D/3EmrFBEwg9rUCjdvVXZf75en77PnAQDQAK+F/C+zuxUPMKPa1go3b3ciX6867QBQf/d00o2ch/nXigeYUW1shZsX14b7Kidv1zvpXqcfAOrt/ZD/RXaL4gFmVFtb4ealxkEfd/oBoL7WJx7inygeYEa1uRWu26eJZ8A61QAA6ul04gG+QfEAM6rtrXDzNiTyeVo1AAAPb4AmmJVWuHk+5gFAg3yUeHBvVDzAjJqVVrh5GxP5/Uh1AID6WJd4aH+qeIAZNWutcPOMjQOABjiaeGBvVzzAjJq1Vrh52xP5PqpaAMD03Rny14U7r3iAGTWrrXDzvsvJe3xe3KV6AMB07Q35X1z3KB5gRs1qK9y8PYn871U9AGB6FnXSDzkP6eudtFIRATNo1lvhQnb/v55TBj9kzw8AYAq2hfwvrccUDzCjZr0Vbt77iXLYopoAwHScTDygH1E8wAzSCnfTlsQz4oSqAgCTtzzkT2hyUfEAM0or3E2LsudBXpf75aoLAEzW04kXlTcVDzCDtMLd6s3Es+IZVQYAJuvjxIN5g+IBZpBWuFttSJTJaVUGACZHV0qAhbTC5cvrUnkj6FIJABPzVMj/svqW4gFmkFa4fIcTZfOkqgMAk5GaNnqr4gFmjFa4tO3BcjQAMFVxtrG8BVyvBwu4ArNHK1za4sRz46rnBgCM3+bEy8oHigeYMVrhyvkg8ezYPMPlsizMtVTCpCxX52A2vZZ4EL+oeH77i/O2TnojzC1me76TrnTStTD3JTp+dY6D/ONC6XH84I5OWlLDfKzrpBc66WiYm4n0p+zYr2d5iXn6Lsvj/hrnA8ZNK1w5LyTK6fUZLZOd2fMg3lfvaXA+PC+a5WS4+eH9TsUBs+NM4kF8/wyXy5pOejt7YP1qwBQfdO920top5yHezPd10g9D5GE+H/EhvcllwozQClfe/Yl7x5kZK4sVYeHY8rjUQtNm6fS8aK6Xus7Dz530mCKB9otfzvKWFrg8o2USH2THhnyI9UtHsgf8JMXuPPtD/piVYdJnnfSAS4aW0wo3mCshf6mBxTNSBrHr6KWuvB9tWN49L9phS/be1v3ucZtigfbalrgJvz+D5RG7hPxc4YNsPsUvm+smlIdNYfgvqUUpvpjtddnQUlrhBpea2XjbDOS/dzhC05bk8bxolwd6Pih82Ul3KRaYjQfQLI+H+8WYHmTdLZsbxpyHp0J+y2qVKfa794WPttEKN7jdiTJ7tcX5jr0rTvfk90DD8uB50U4xaPu+q/xjULdRsUD7nApmF4v2TeBBFlMcHH73mPLw3ITyMJ8+DLPTXYr20wo3nIcT94hTLc1znLDkfE9e9zcsD54X7XZHTyAXx/abvRJa5mownuG5RBmcyv49tqB1z7wV/3xfJ+0KcxOYXBngYTaOAf/bJ/xAnk/vuoRoCa1ww1kc8ltzrrYwv+vDwu5qMb3dsDx4XsxOIHeh5xyY8ARaYnXiZntuRspgY07wFr+qDjJN7+1hru9/2Zksd1WYh3vDwsHM3enbMNdlNo71WxUWLsAbA9E4A2ecEvvNcOuX5bLpKZcSDacVbjRfJu4Pq1uUz4f73GtPNCwPnhezJX5s/nGM7x/AlDyauNG+NwP5XxoWdjeYbyW7b4RtxkHFF0s8yL6oMB/9loj4KgzXHTYOcv88DN5FdIXLiQbTCjea9xLl92hL8hjvjVf6PC+aNtbL82L2xI/Vva3l2xQLNNvBxI322RnI/5vh1i4xiyrY7ppQrnvlvRXs69k+232zgnzE7V4d4MG83+VEQ2mFG91zLb83xC6Uva1XsUvlqoblw/NidvWe+3i+1ikWaK4TiZvs1pbnfU0Y7yxqL5V4kD0+4j5iF84fx5iPOA7wp5IP5fhAWOqSKiWOU4jdlV7ppONhrlvSoHUhlvUzYW5697gkxvXsHHyVvSCNOnlOfKmLXW7ieomxtfpato9vs+3f0aLzoRVudFsTZXii4Xm7O9w6Bi62ajzUsHx4XtC7/u3Flt3LYaZcStxk236D7Q5gx7Guz5JQvN7cqIPhe5dEODaGfDwcyk9B/bRL6pZAKH7BjwPJD3fSRyG/hbZs0BW7bu0NxS29V7NAcZhj3h2KuwTHl7U2TFmtFa4ayxJ15WKD87U8+3DRm6d9DcyL5wWxPvdOdBK715o1FBpmSUivZ9Zm3RO6fDTG/bxb8BA7OmKA0L1A6/kxBt57Sz6U35/h6ym+xG7NAqB4Xr8c4GXm25L7eCgMNplAbD1bM0Ae4pf0b8JsjW3RCledy4myXNLQPH3QJy9nG5gPzwvmbetzLg4qFmiWDYmb6+mW5/1Als8LY34JfaLgITbKl9DeKaIfGXPA/30ot5j5rCo7K2m/9GaJ7Q+7EH3Z1t69Q26/yYs5a4Wr1keJetLEVts9of/MxWsamBfPC7qd7HM+HlEs0By7wmyu5RK/SM6PC9gy5n1tC+NrievuDnpyAuW2u+RL/ZIZvZ7il8y3shS7TsavzGUH+hfNEvbOCAHi9yVeuN4fYftNXopEK1y1Uj0Pmjal+drQvyW9qS0Wnhd0u7dP/Y4ftZcpGmiGVxI31pdbnO/5wOr4BPa1ueAB9saQ243916+Hm1+G75tAXlaGct0DH3Zp/Y44/uBsQXldD/njEeLfn+r5+VhvH8o+RsSZ8U6X2H6e2/r8/mdhbkr4uO84EcJ7oXjsXRNphateqrV4b4PyEa+tr/rkIY5DbWL3Yc8L+jnc53wcVizQDG36ajqIOA4gLlY6iRmZioK4nUNud0eYTqvpmRIP5a0urQWeLCivU4nf7e7yElvU+nVJu2fIICu+2H0YFnZteiInEB02SKwzrXDVa0vvjryuxa819Lx4XtDP6pxz8qCigfo7lbixblY8ldhW8PK7fMjtHujazn0TzE+Zbn0eygs9V1BeL+b8XncL2OmCujLMovJHu37mu5BeszC1/R8beE60wo3H5iE/VtTJXaH/+NZ4v17V0PPieUGeD0M7Ju6BmXMhcWNdrngqkZrYZJTunJ9k2/hwwvl5psRDeYvTvkDRDKX9JknYFxZOfpNaiHdFwfaP9Pmd7paGMyHdRWxJwfZPNvCcaIUbj6WJcr3U8Ov1aIPPi+cFeR4P41nDFhizvP7qNxRNZQ4lHl5rR9hufDGPrSeTnk3q0RIP5fud9r4vUGUnHXms69/fK7H9HQXn48men+9uHf4sFE8zvqFg+01bL0sr3HSeK03odrumpcGG5wV5loSb4yW7U6wvixQP1NPtIb32E9XIW3Pr7YbmpyhguOHGv8CinAfkfHqn5+cfCDdntCy7hlLR0gDd3STvyq7v+PdxHbsyLe5PF2z/oYadE61w4/Vzonxvq/mxH8s57ivua54XLXYy5/w8o2ignmZ5jbhJWRfyF3Ze2tA8FT2Uv3babwnKUuW1o+tnY0A1v7ZSbL1bXHIfJxLbP98TUH4ebk4lXXZ8z7GQnjSlSS9hWuHG7+NEfVlf4+NOTRB0zGn1vGixpxPvKkANpSbceF/xVOJo6D8u5J4G52lnwUP5Xad9gcdD+it0d8vEya4H5yDTmF8J5Vr6Xu8KvNYNsP3LLXq51Qo3fqmPCttqfNz7Q/kuyXhetEnqA8YOxQP181gYbCIEBrMuJ4B7oOH5eqLgobzLqV8gtcbax10/92y4Oc3/6gG2vyaUa+nbGIYbsP5gwfab1N1GK9xkNHHpmtjq/WPiuO9xWj0vCsQli57O7vlfZPfyOMtp/Fh3Nfu7I1meU93Y5ye1mvRMqBdzztEnqjHUz1OJG+shxTOS2FWydyxcbF25twV5ezWkl0y4zelf4OtEee3JfubecHMc3KBfPZ8sOB9x0Hoc//pd6D8Gr8gvCl7C7mrQudAKNxmpyZyequkxp1qMfnRKPS8S4v37WCi3sHl3L4z4ES+OZ97eSZvC3KQz870lrk0hH8cTx7taVYZ6ORja8XW9jnrX3zsamjsGrldqfNRRp36BZQUP8thaG8eTfZH9/8GKz8cHPS/V3wzx0nQ6sf0mjZfQCjc5zybqzMGaHnOqC6jhBZ4Xqbreb+KqH8LcR7r7w80xw7G1N85FEFvaLhY8G85NIS8vJ47nNVUZ6uVI4oJ9TPEMJb4gd8/yFCePeLRleUy1LG1SBRZIfd2fXzNrvqXry1B+IpNuqbUeYyvd/OLLN8Jg4+DmXzpSM2s2qcVeK9zkpMaBvlPD4y2q5687pZ4XfbwS8tfNvL3gd5cWBLjTGGucmoTmvKoM9ZK6gRjIOrjYrexM6P81ri2tcKmFfM+qArd4K6QH9N+XvTzGrjNrhqxzqa5KcYzGfDfKXwyx/a2h/MyadaYVrj4fL+rY+rI9GOfreVHNvTEGrYP0dsj7mL5/Cnm6s+A6eFCVZhw2h/L9kJueTlRYbicT+9mqWg3kuZCewe+nLJhb0uKXM4H/rb4seDGc70b50pDbT00aELtSzneZPjPk9g+E9JiOptRnrXD1eMGt+hlWlTdDu9ZB9LwYr9g98rtQzZjPJaF/a+W0PhykxvXtU6URxNUniDuV2M9m1aqUbQUv6v26JDzS4PzmfTU8oyrcYllBADQ/A9nnI+zjaGIf8wFYbOUbdlD6uVBuZs060wo3eY8k6s2pGh7vuYL79hKn1POi57mfV1dWVHS9bJlS3r5L5O0LVRpBXH2CuI+CL4/DiOMnni7x4E+ltxv4YhDzndfaqJvFrXYlzv/3WVnGYG7NCPvIGxwfu1J+m/35lSG3vbKgDu9pyHnQCjd56xsU/C8J6daHa06n50XJ4PRXI2yz92PwtGbtTPXQuhHMPo0grjZB3KXEfpapVreIk0LE7mk/VXQuP8telJsibyr7d1SNvt4pUQdGGfewOpRr+V085PZ3heaPj9AKNx3LE/XmYsPeH35wOj0veqQ+4C4acpsv1eTDwbsF18M2VRtBXD2CuJ8T+/G15abY6vbtmM7nuZBe9LNOPg/9Z1hcoYr09X3Buf9pxI8lT5eoX6PMjPpewbE3gVa46UhNaFG3NdeKrqMPnE7Pix5XE/Vl45DbvC/Uo7vp6wXXw15VG0FcPYK41EQcxgDcdDQrqyth7gtZ1ef0ZAPKYGPwVW7YB3JeennEfRwv2P6XI24/tY7RsQacA61w07MkUXcu1+xYi1oejjudnhc9UvXljRG2+3MN7q9PFuTPmokI4moSxKW+Ji1SrQpfUmJ3tjgL2xPZi8D5Ec7rEzXP72d9jvmwapDrhVDcCjfqshOXC/axfYxB6OMNOAda4QRxZXxQUNePOJ2eFwO8O/04wr19fsH5aS6s/WjQvRgaIdWqxHDiuLkDJV6w+40TqWsX1n4LgJ4NWmtTThWc71dH3P76gu1/M+L2ny/Y/h01L3+tcNPXlIlCiro9H3IqPS96fDym+/v8kjDTXJdwW0He4uQmPvKDIK7V4lin10J61rPetLuG+bg93NrCGL803u0U54oTiVwveAjeNeI+Xi6oS8+NuP0TIT2Os+60wgniqngOzi/VgedFt6JxY/Eev3aI7W4Kc10p104xb1tKvKvcq6rD9N0QxI3d/SG97kp3+rqGx7+/z8PpYac1aXvBea5inazTie3Hrj6jtOouCunuQgdrXv5a4QRxg9T1ovvy006l50WP9SXqTZwMbWkD8/ZwibxtUdWhvg9ZQVy14mxcZdeUu79Gx73RC81QDhec450jbn9xwQeYt0fc/kMNf4Brhav38+VGjY7x9hL35CedSs+LPr4pUXeaOAnIHSXytVN1B0HcLFkV0rP91a1LZVz2oHesyD6nsZTUeY4Tmow6nmBHQR16aMTt70ts+3qo93gIrXCCuEHvc02fdMrzYjqeD+U+zDZtSv6lJfL0uCoP06c75WSVmUW1LtNZnwzVtu7MinUF5/etCvbxVmL731ew/U/DeLuCjpNWuPoHcXXqTlnU6iyI87zIEydquRDaMfv0oEHcU6o8TJ+JTSavaDrrr2pwjK8E6yRVVXZVt5JFqYXnR52EIXYvS33cebHGZa8VThA3qDIf1gRxnhd5ni0ZxMV76iMNyVOZLsaGVYAgbiZtLLg5TvsFp3d64Q+csoF8nji3FyrY/uqC+rNhxO0XddVcU+KFbtOUyl4rnCBuUGUmcRDEeV6kfFkykIvLDt3fgPwsKZGXV1V9mD6LfU9H0aLg0yr7dWHh+nYfhrlJNChnRcF5rWJWxxcT279UwfZTXTUvFvzuk+HmuL9JrwmlFa45L4J1Wux7jSDO86KCcii7jFDs7r6y5vm5LWiJg0ZILUhtIefxeafgBjmNsr87LJyQ49NQ38XH6+qxgvNaxVTbHya2/04F2/8qsf33Er8XW5jn18abxkK1TW2FuyN7IYpl+0V2T44tVbH71dXs745kZbo8sZ35yWhWCeIGUmb8j9kpPS+KvB7KB3If1zwvxsRBQ/ycuEi9wI/P4zUL4uKXwe617D4PzVzfZtqOJc7pjxVsv2gR8R0jbn9VQb18JvFCdylMb0KDJrbC3ZvVlxsDvPzdyF4A42x3cS3C2G31ka4XyDp1U1w65muhKouDVgfPi2o+Wnw5wLX8csODOLNTQg1cSlykyxTP2GwJ9elOGb/ud69hF/+8wikaWDxnV8J4W8lS49Wuh9G7Mj1aUC835dSfr7N//2JKH3+a1gr3bE4w/kMn7Qlz42YWdQUZcZxjbGkrWqLkXI3ymJq6/2LNzkdRIP2W25vnRQlxvPLlAT7I3F/jc2ydOGiAj8J4Z9GjvztDPQb9xy9un3XtOy5eutLpGUrRBAnbKtjH24ntf1TB9g+FwVqI44ee+YlcLmX1etKa1gqXN3tpnKL99hLXa6q191iN8rk+NKc72aWCen/Y7c3zoqStoXxr3Nma5qHMshtbnGqqtHmAC6fp6USF5XYqsZ/NqtVYH4bTXmJgSU8QHwdc3+HUDO1AQWBeRetqak2ilyrY/scF955uq7KXkPj3sQXywSmVe5Na4fJe8GJL5iAtmEdytrO/Rnl9JDRnrcFTBfX+iNub58UA9g3wPrerhsf/SInjvtdpRhA3/SDuZGI/W1WrsUmtwzKJr+kxoOhery4GB3c5LSP5Jox3AfeiWfTWVrCPqwX7uC97mYtj4+ZbL66H6a1/1KRWuHjNfReqmSRgSbjZhbWuL4RbJ/QMq8K7BfV+1tfJ9LwYXNEHse7WzLrZFoq7gpq9HEFcDYK4VNecHarV2KS6U+6ewP67z3t8GV/tlIzk3jD+QeAvhfFPFHFjwHvRtSl/7GlSK1zqxWiYMUX9vpbXqYvTzkR+j9bs3LxQUM9/OeP3N8+LwcVWyp9K3kfrNnSlaGz0JacXQVw9grgjif08plqNTeor9fox77t7XFV8yKx1Osb6EhgDo+UV7CP1Zbeq1ttLA9yHYuC4aYpl3rSxcKl77bB6Z8Or04zCqRl436nZuSkax3Rhhu9tnhfDe7LkvXR/w477hFOLIK4eQdzBMPh04ozuiZwy/2HM+90fFq7VtH5C+b0jy3Nbu2Ck1m6rYhKH20O6layqNXuOlLwHxclMpt2dqmkzUp4L1c9G2906e61m+X02jHfR+yrdHopbnGfRLD8vYl6PVZDnz0vcTz+t2XkvGtN3wCscgrh6BHFPJfZzSLUam/dyyvy1Me5zb9d+4tinSXbhOJ7td10Lz+XiggCriglHirq3VBVQ3RvSU2THL/G7axCMN3FduNR4w41DbvO+rm2cqVl+D03go0OVvg71Wrtz2mb9efFMqGY9tw0l3umu1OzcF40RfdQrHIK4egRxuxL7eVe1Gpt+6z3FQODuMe3vxbBwPbFJTkQxH4B86bQ3wprsHhODuWtZXX0/e/Guy4ts01rhQsE9/Y0RtvtzqN/yAkUvgnWcke9wwTl6eIbuAZ4XN7uRVjGpzZlQPFFInZwsOF6zkkJNpAbbv694JvrB4e0x7a+3tXX7BPN6T7g5uPsFp54KNLEVLkq1xMXxhUuH3O6JMP5W/FGOa1xrJlZtZ2jeVPCeF+Ovv1UMcXg+NKu77vnEsX7nEQT1kWrqP614xqLfBBWx1WMcX7d6X0wmOVnNynBzSvX4NXe5U08FmtgKl3fdd6dXh9zuwZoGGan8rq/h+bktu0/lHfPrM3BteV7cdDZU1139/oJr/2KN6kDsKp8aHmCYDdRIakD3T4qncltyyvr5Mexra8/NeJIT1awNC9fEOubUU4GmtsKFLAgo6lI1zMx/m7Lrq26zBv6cyOttNT1HqUW/2z4jn+fFQtcqLItFoTmzPRYtl/NIAGrlRmhGP+1xeSh7wYpjIuKMWHeOaT/xy+L3fcr51Bj2FcdvdHffGvfac4uym39sDTjZp05tdplRgaa2wkXrQ/F452/D8N0qm/JcuV7jY05Nrf5ji68rz4uFloTq1wlMXfd7alQXUt2KLweLfEPtXEhctG3uAhdnFXw/J3iNX8bWVLy/fl95Y9/zFRXvZ0NIzzA46XTeJUYFmtwKN++bEtdLG8YiLw3NXCj49pDuUnlnC68rz4tbbezzTjBKl8olBXmu0+LpryWO8+0A1E6qC0mbW1BeCcXdm94I1czI12+mthg831NxnmK3lJ9CvWZTfcUlRgWa3Ao37/mS18zehp+rRxJ5+6Dmx/5OmJ3JTTwv+tsRqhuzGj2cyO9HDXof3OAxBPXTtKmgq1K0LtB8ij+3ach9LMteWvp1m6p6OYHYPeVSqN+SGHe7xBhRG1rhQvZB6ELJ6+aJBp+vJi9dsy5x7EdadE15Xgz2sSWu5Tbs5GMHEvl9oEZ1InaVvJZznOc8hqCeUi1SbW5FGfQL5AdhsMVH44vMD6F/d6mqu6neOcDL4STTRy4vKtCGVrh5z5a8dmJPgKZOIvCL0OxWxs9D/WcR9LwYnyM5xzfMmnErEu8a+2pWLzYmzs1THkNQT7O64PeJIR80cerhPdkLVndXy/jnOPtk7HbxXejffXIcUzavzNlfHdIulxcjaksrXLcvS14/cazS/Q3MX9N7d2wPzWg58byY/LvBoJOQ5HVPrONsp/tyjjV+jDahCdTUrK4Vt2VCD6bYZeXlMDdovmorBnghnHT6yY2fCrSpFW7eugGuo++zF+8m+TCRn4caHmi/1uBryfOinG8LjvX1Ese6InEdHGpYnX8hALWVmjnpcsvzXjS5ySgpLnYbp6xePKZjjw+RMzV9IMd00KXFiNrYCjfv9QHvJU2Smu1wSUPysCPkt0o0kedFed3jwuKffw63jhWLM83GsXOre96ltmV5uRL698Z5tKb1Y23Iny3Ux1ioudQA56Utz3tskTtbwUMovrjE8W5Pd9KqKQffdUj3u6wYURtb4bqv30FaRV5uSL6WJfLQtDFleUHPtobWN8+LYt3LY7zYE8DEsYRxbNgnA+Ytdl99KYynN05VDuYc+06PIai/VB/wrTNSBveFuUkH4niOuLhnXNw1fk271pWuZC8icZKTY2Fu/Fu8yd2rCkGl2twKN291KL9G142GfBjZmsjDiYadnwdCO1pGKW9z9qx/o+DnYsvVgSzQv9LzjnAuez/YHZoxhnJZ6N9yeFp1gGY4mHjwPqt4gAlrcytc2aCn36RKdfdc4vj3N/D8vJ2Tl/UuUVpib+i/pMI9igaa4dHEg/c9xQNM0Cy0wnXbF9oz4+vRxLE3sWtWnKCi33CDT1ymtMDK0L8V7jlFA81xb+LB+6XiASZoVlrhun1cMoj7pub5SI3zW93Qc5O35MB2lyoN16+l+ZRigea5GvLHYixWPMAEzFor3Lw7Qv6iwE2Zpn9x9rzod8xXW/iyG2fuW+qSpaH6Le4dlzRZoWigeU4lXho2Kx5gAmaxFW7ekyWDuLqOLXs4ccxN/7ofZxbs18r4lkuWBlqafYTo/dCyVtFAM72WeAC/qHiAMWtyK1yc6OJYGH3Ci89LBHGf1rQMXkwc82stqJ9xoocfg4+cNF+/savbFAs017bEA/h9xQOMWZNb4Z4J1azntqFEEHelpmXwfuKY2/KCuKmTrvfkLU58ssrlS0P0m0H2acUCzRYXA80bz3BZ8QBj1PSxcPNjpo5XsK0zoXjNuDq6EmZjXPWuPnn8PBg7Tv093Oc97yXFAu2Q6sqjrzQwLk0fC3ciO9YfKtjW8wVB3LUa5n9t4ng/b2F9fbZPPo+5jKmxNeHWyZN2KxZoj9cTD+IXFA8wBm2YkfJs1zHfNeK27i8I4i7WMP8vJI739ZbW22dCO8f+0T53Z/cNXSihxR5JPIhPKh5gDNowI+W1rmN+ZsRtLSoI4k7UMP8nE8f7SIvr7mNB9zTqLX5UuhAWzkJpjUNoofjycD3nQXw9+3eAqrShFW5Jz3H/soJtpoK4PTXL/+LEc+PqDDw34jij3m5qZnSmLgHcD2FhK/46xQLtlZphbKviASrUhla43kVzb4TRulQuKQjiVtcs/9sTxzor48TiOfmm5sE2s2VNWNiF8pNOWqlYoN2eSjyQLWwKVKUNrXDRjj7H/+oI20stmv1RDfN/OHG8T85QfY4LKL8bmrEwO+0Wl8Lobh3ep0hgNiwP+UsNXFQ8QEXa0AoX9ZtNMk63f8eQ2zuQKJcHapj/iyF/aYHlM1ivd/W8QMfWyCUudybkiXCze/P3WUAHzJDTiZeIDYoHGFFbWuGiIzn5GGbNuBXh1vFVdf6avjHxrDg9w/V7VRa8za+zeq9LngmI40+/zurdoTDXOgzMmGcSD+Y3FQ8wora0wkUnQnWTkJwKzZmRMjqYyPszqvlvd43dphiYoM1h7uMKMKN0qQTGpU2tcNG3IT0RSVwnrWiGxtgC92HO7x+qab4XhfyulNfDbHalBICpm9V1f4DxalMrXNS9Rlz88889fxdTnLkwjp3rnlkyjpOKrTSxNetKn7KIazs9WuN8bwnNWssOAGZCatroo4oHGELbWuGWhoVrg3W3uN0Z5mb7/SSkW+p603dhbsHo22ue9+PBcjQAUDvxZeSHkN9VxnojwKDa1goXx5/EVrc3Cn5ubZibdfJMmGt1u5al+OdzYW4SjN2hnrNP9rMy5C/w/UNo/wLfAFBre0N1A/aB2da2VrhZtifxbNireABgumJ3oLwJTs4rHmAAbWuFm2XnQ/7acHcqHgCYvncTL147FQ9Qgla49tiZeCa8p3gAoB4eSDywP1M8QAla4drj88S5XKt4AKA+Pkw8tC0qCaRohWuPhxLPgg8VDwDUy4bEg/u04gEStMK1x8eJc7lB8QBA/Zz28AYGpBWuPVIf8z5SPABQTw8mHuCfKB6gD61w7fFZ4lw+oHgAoL6OJx7i2xQP0EUrXHtsS9z7jyseAKi3ezrpes6D/OtOWqSIgIxWuHZYlN3f+53H69lzAQCoub2JF7M9igcIWuHaZHfinr9P8QBAM9zWSd/nPNAvd9IqRQQzTytcO9yR3df7ncfz2fMAAGiILYkXtPcVD8w0rXDtkRoHvVXxAEDzvJt4uO9UPDCzXg5a4dpgZ+I8vqd4AKCZlnfShZwH/KVOWqGIYCb9Whas9bbGaYVrjpXZfbzf/f1Cdv8HABpqc8j/UntS8YBgriuY0wrXHCcT9/bNigcAmu+NxMP+OcUDgrlO+lNBK1xTPJ+4p7+ueACgHeIaQh/nPPCvddJ6RQTQCA+G/LVAP1E8ANAucfzExZwH/w/ZvwNQ7/t43jjnC+7jANBO6zrpas4LwGedtFgRAdTSkk76NOf+fSW7vwMALbUt5I+lOKZ4AGrpaOLevV3xAED7PZ14GTigeABq5UDinv204gGA2fGLxEvBy4oHoBZeSdyrf6F4AGD27Eu8HLyoeACmanfiHr1X8QDA7Ipfea/lpJcUD8BU7Encm/W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ulnWSa900q8rCgAAgPr7jU76VSf9Vift7aRfUyQAAAD1FAO2n7Igbj79lAV2f0DxAAAA1MvengCuO/2G4gEAAKiPOAbu55wALnat1K0SAACgRvaF/Fa431Q8AAAA9bG8k/5yTgAXx8QtU0QAAAD18WowFg4AAKAR/mAnXc4J4P5SMCslAABArfybIb8V7heKBwAAoD7+tk76KzkB3I+dtFQRAQAA1MfrIb8Vbo/iAQAAqI+VnXQlJ4D7fzvp9ysiAACA+vi3Q34r3J9UPAAAAPXxhzrpr+YEcJc66XZFBAAAUB//TshvhduteAAAAOrjb++kqzkB3MVO+n2KCAAAoD7+dMhvhXtR8QAAANTHHZ3013ICuL/YSbcpIgAApmFJ9rIKLPRmyG+Fe0HxAAAwTos6aV0n7QpzCxYf66RznXQteyE9VtPjPt3n5Rkm4c6u66M3/d9BKxwAABVb1UmPdtLhTvqsk673eRG90UlfdtJ7nbSjhnl4IecFGibhrZDfCvevKB4AAKqwPsy1sn2VePm8mAV2MWir89pW94X8GQFh3P5wyG+F+6GTfq8iAgBgWHd30r5O+j4RuMVWuLc7aWND8hS7fp5L5AfG7VCi/v3LigcAgGHElqo4ju1G4mXzUie93EkrGpa31xJ5amsQFyeWia2jr3TS8U4630mPD7iNpZ30TCe930k/Z8F7bM2MLbP7s4B/1OB6V1bv4keDa9k+vs2235bJcf7OTvrrOXUv5nuJ2w8AAIOIAdnhguDtcha83d7A/G0oCOCaHsTFQCh2e30sO48fddKVnHyWDbriBBt7E9uZT1fDcGMf4zHvDnNdcVPb/yk0p7U35XAij3/CLQgAgEE8kb0op16kYytOU1tEYkvS+RYFccs6aWsWAB0Nc5PI3CiRv5i+LbmPh0qW2XyKrWdrBgyqvxlg+z+F5rX8douB8/WcvP2FTvo9bkMAAJQRX4rfL/Hy/GjD8/lOyUChKa4NEPz0pjdLbP8XQ2777ZLHv3fI7b/a4Dr4diJf/6JbEQAAZawN6UlLYjoT5ta0arIdAwQJTXEwzE1TH9PhLBC/WjKP2yoKePPGdaUsKfHRIJXONbQO/pGQ3wr3fwatcAAAlAxsisY5HQ3Nn2hhZSf92MIgrp/lnXS2IH8xkFic8/vx70+FW7vQxm6VcexaXB/wdInt57mtz+/HdQYfzfYdx1m+F4rH3jVRKjD+F9yOAAAo8kyJYOZAS/LaG5QUBXRN92RB/k4lfvdkWNii1m8ikXuGDLJikPZhWDhBzhM5geiwQWJd/V2d9Ddy8vN/JIJqAAD4bWXGOr3Rkrw+25Ovd/oEdW0L4p4ryN+LOb/X3QJ2Ogum8qS2/0XO7xzt+pnvOuneIbf/YwPPyX+YyM+TbkkAAKS8XCKAO9ySvMYg4WpP4LB0BoK4dwvy12/2yH1d/x7XaVuU2P6Kgu0f6fM73ZOYnAnpGSaXFGz/ZMPOx98d8mcNjbOE/m63JQAA8rxQIoA71ZK8LsqChfl8xZfoDdm/tT2I+yQMNunIY13//l6J7RdNEtPbsrQtLBz/trRg+0Vr+e1r2Pn4jxJ5ecJtCQCAPI+GcmuHLWtJfnunr++elr7NQVwMXq8n8vZOz88/EG62Vr4/ZNn2pu5ukneFm2sPxnXslpfY/tMF23+oQedjdchvhfvzQSscAAA5ul/UU4s039+S/D4Ybh2jtWhGgrgHCvK2o+tnY0A1v7xEbL0rO7nGicT2z/cElJ9nf38hzM1sWcaxkJ40ZVGDzsefSeTlcbcmAAD66X5RT6WXWpLfOEX9t135iksorO75mTYHcY8n8hVbhG7r+tn5mShjea0YYB+pZSm6W/pe7wq81g2w/cuJ7R9r0Lm4r5P+Zk4+/lzDglEAACboZGjv4sn9HO7J27N9fqbNQVxqjbWPu35uftbOy32C3JQ1oVxL38YwXIvTgwXbf6ZB5yLVovjPuDUBANDPE6Hc4tYPtiS/W3vy9cucn2tzEPd1Il97sp/pnrVzx4DbT61BF8fixZklY2vod6H/GLwiRctf3NWQ8xCD3bxWuP8taIUDAKCP2D3upxIB3ImW5HdlJ13qylf886oZC+KWFeRrXRY8fJH9/8Eh9pFqXfog+5lD2f9/ExZ23yzjdEhPvNMU/2kiH/+02xMAAP0cCuVa4doymUlvt9FUC1Nbg7idiTxdyn5mvqUrzhS5eIh9XAjppQU2h5vj79YNuO14PKmZNQ815DzEa+pv5eThf+2k3+X2BABAr9S05t3pw5bk96mQnkZ/VoK4txJ5iguA35cFSXEm0jVDbP+ukO5KeUe42Y3yF0Nsf2soP7Nmnf3ZRB7+KbcnAAD6ORrKtcJtaUFe7wkLZzOMU9wXLSbd1iDuy0SedoWb3SiHnYk0NcYydqU8mP35zJDbPxDSM2suacA5WBvyW+H+l6AVDgCAPlaXDOAutCS/n/Xka0OJ32ljELesIADal/358zF9HJgPwK6FwWa77HYulJtZs85Sa+j9k25PAAD082bJIO5AC/LaO5PhqyV/r41B3K5EfuI6gZezYG7NCPu4GPK7Us6vzffKkNteWXBO9jTgHMSF1vNa4f7noBUOAIA+4sQQV0oGcQ/lbCNOyrA7zM1C+GW2vetZupIFBCeyYDFOpHH7FF+Yu8f9nQ3lp21vYxD3Tolzvn+E7Zdp4T0fhpsspSgIbcoyGKk1Gf8JtycAAPopuy7c1Z7fi9PAv9hJX5X8/d5WmDgeatME8xnHRn3Tk59BuvC1MYj7viBPcbmJZSNs/+kSdeHREbb/XsGx190/kDj+/8mtCQCAPCdKBl7vd/3OcyG/m9ygKY5Pm8SSBQd79vv8gL/ftiDuvhLn5uUR93G8YPtfjrj9VB081oBz8EHi+P+4WxMAAP0UrbHVneLshHFWxzMVBW+9k2jsHmM+N4fRl0loWxD3QihuhVs64j4uF+xj+xiD0MdrXv5/NHHs/6NbEwDQZpvHEFDUNZ0YQ/ltGWD/h0u8lI+a3htDHpeHhS02P3bSKkFcYX5eHXH76wu2/82I23++YPt31Lz8/4vEsW91awcABHGCuDyvheFbzj7MXqTjZCfdE5Usyl6g4yLLcVKM8wNu+2jFeezt0jfs4s9tCuKKWmDj+b1rxH28XFBez424/VQ34HM1L/8/ljj2MwEAQBAniEv4YIjjODTEC36ckfK7Afaxt6L8Pd6z3SMjbKtNQdz2grycqmAfp0N6kpzbRtj2omwbeds/WPPy/y8Tx77FbR0AEMQJ4lKuDrD/2CVxlNkkY2vd8QH2t3HEvMVA8+ewcCr7UcZ4tSmIO1yQl50jbj+29N1IbP/tEbf/UMHx1zkQ2pA47s8DAIAgThCXsHSAfV/qpHsr2u/bJff5dSi/hls/H/dsb8OIx92mIC41q+NPI5Z7tCMMt95gWftCevmKRTUu+/86ceyPuKUDAII4QVzKIJOabK943x+X3O/zQ27/pVDtJB1tCuLWFeTjrQr28VZi+99XsP1Pw3i7go7LxsRx/w9u5wCAIE4QV+TRUH4dt6rFro7XSuz7/BDbjmvOdU/aESe5qKJlpi1B3CthvK1k0beJ7R8YcduxW26qq+aLNS77/yZx3P+o2zkAAEWeKhnEPTmm/b9acv+bB9jmkjC3gPT878ZAcXVFx9uWIO7zRB4uVLD91QXlNGq31qKummtKBLGbplDuqXF8/73bEQAAZbxRMohaOab9x+3eKLH/dwbY5v5QTXfMtgZxKwryUMWsji+G9NjKUaW6al4s+N0nw81xf0smXPb/beK4H3Y7AgCgjDITjFwe8zGcLHEMP5bc1qae3/uw4mNtQxD3WEEeqggmPqwoIM/zVRhusfg4Hm2+m+2uCZf7psQx/3duRQAAVBnEnZ5yUDGfimbGXB7mJszonmFxlSDuFscqCJZTihYR3zHi9lcVnINncn7v7jDXCljF8gbD+CRxzJvcigAAqDKIOzHmY1hZMoh7tGA7R0O165y1MYiLk7tcCeNtJUuNV7ueBXmjKJqMZ1NOgP919u9fhNEWGR/GPzLFjyQAAAjixuL7Esexb4AX+3fHdJxND+IeLjj+bWOuUx9VsP1DBXnoHee2LNycyCW2xN05hXJPLYfwD7sNAQAwiIM1CeLeL3EceYHZHWGu62T3kgTLBHF9HUgce5zFs4plGC4k9vFSBdv/eIBzELtens3+PrZAPjiFMt885qAWAIAZU2aJgZNTDi7m0/s5v3u65+c2jvE4mx7EfZM49uMVbH9NQfmsrWAfVwv2cV+Ya42LY+Pmx8DFbpyPTKnMP0sc6z/kFgQAwKB2lQieTk3gOJ4c8jhe6PmZ18d8nE0O4u4tOPbHK9jHS2G8k6ZEZZak6G1h3DqlMn8kcVz/VY3rSmzdfjrMzfQZxxBezsrxRhZEx787kt0/lie2sy/L66oAAEBltpZ4CT43gePYOWQQdyoM9kJflzSNoOKFxPHcKHgZLyvV1fFYRfm4NEA5x8BxmjM/phZV/wdrGugfGzBQvpGd972dtD0r70eyDyrzQTQAABUqMzPkzzUJJgVxo0mt3fZxBdu/veDl/6mK8nGkZBnHAOquKV5b/1ji2H5Zw3vBs6H/0hA/dNKeTro/3BwzGWcY3RDmWtou1uAjEADAzLkWir+0j9sjJV7KPxDEDW1xQYBVxYQjRVP/VxVQxdaiy4n9xEludodqJmkZxZnEMf6xmt0DXgn542FvL/jdpSG99uAxt1gAgOp9VCLoWDbmY9hc4hiOC+LIxAlUToSbY7Via1Cc+Ca29i2pwfH942G6Y0wHkdcKHtfVG2Q9vbwW0v2qKwAwbADQljSO6f7LzAy5uQbn8G1BHA3xReLc/9EaHWdsrfwuVNP9dUm4uaB6d9qlOgAAgrjq7Six38fGfA7LdKd8URBHA/zxMFiX4GnaljjWFRVdx1tUCQBAEFe9OF7qesF+D4/5HJaZ2GR7Depa09eJY/zOJurH31+zYz0yhrr8Zc92blMlAABB3HSCk0/GfA4fLZH3lYI4ai7Vqv2f1/B4zyWOd9iJYbrXCrS8AAAgiBtjEFe02HZsqVs8xnP4XMH+v6lJXRPEked3JYKiv9VJf18Nj/lqoi5vHHKb93Vt44xqAQAI4sYXxMVpxIuWGhjnOK53CvZ9UBBHzaUWrP/PanrMqbr8xgjb/TlYXgAAEMSNPYiLDoXBZ4esyscF+14viKPGYivclyG/Fe7vrelxp1rifgxza8AN40S2jddUDQCA8bqvIECJiyiPYwHluM3UxCpf1aiMBHH0kxrT+WdrfNxFH09eHXK7B4PlBQAAJuaDgpe6x8ewz4cL9vmkII4aW5R9aMhrhft7anzsrxfU5xudtHaI7W4Kc10p16oeAADjt7bgpe7sGPZ5MNR/QhNBHHl2JerDf1LzY18firtwfxuG71YJAMCEvF3wUrejwn0tCTcnQeiXHhHEUWOxFe7rnLrwNztpTQPy8E2JQO59pxoAoN7iemyXEi9034XqFvB9IbGfd2pYNoI4uj2WqAv/cUPy8HwoN6nSXqcbAKDethe80L1VwT6Wd9LFnO3Hmf5uF8RRY7EV7s+F/Fa4+xqSj9gafqFkIPeE0w4AUG/7Cl7onhlx+0dzthsDuztrWiaCOOb9s4l68GcalpdnSwZxcaKTR5x6AIB6O1zwUvf8kNv9RSKAW13j8hDEEf3uTvrziUBndQPz9GXJQO5yJ92vCgAA1FvRNORxKvE7Sm4rjqV7K+SvB3d3zctCEEf0zyXqwLsNzdO6kkFcTN+HubGzAADUWFzM+KfES921LDjbHPovCB6DvDiJyfmc348zYt7egHIQxLG4k/73kN8Kd2+D81b0waY7fawqAADUX/zyfih7US0aNxNnt/xlJ30a5rpf5f3suU56qEFlIIjjn0+c/yMNz1uc5KRst8qYXlYdAACaIXZ5jF/sy85o15uud9LJTnq4gXkXxM222Ar3Xc65/xuddE8L8hjH810O5Sc6MT4OAKBh4jiaOLNdHAf0UZjrcnk1zHWvjOlKmBvrdqKT3ghzSxcsVmw01NOhWesaDmtrKP9R5qxqAQAA1NHvCfljOmPr8h9pWX6LlhjpTrtUDwAAoG7+pUQQ8x+0NM8flwzivlE9AACAOomtcH8h5LfC3d3SfMdZZX8qGcg9pJoAAAB18ScSwcu/3/K8P1kyiNuvmgAAAHUQp93/v3ICl7/eSXfV+NjXd9Kx7L+j+LxEEPepqgIAANTBc4nA5VDNj/2ZUM16bhtKBHFXVBUAAGDafm8n/ZATtMQlNP5wzY//7exYj1ewrTOheM04AACAqXo+EbT8ew04/hPZsf4w5rKYD2oBAACm5rZOupATsPy1Tvo7GpCHs13HPOrYvfsLgriLqgwAADBNLyQCln+3IXm41nXMz4y4rUUFQdwJVQYAAJiW39dJfzEnWLka5tZPq7slPcf9ywq2mQri9qg2AADAtPyriWDlQEPysDHcOvHIKF0qlxQEcatVGwAAYBpu76T/J+S3wq1qSD529Dn+V0fY3sOJAO4j1QYAAJiWfy0RrOxvUD76zSYZ13IbtivogUS5PKDaAAAA0xBb4S7lBCp/tZP+UIPyciQnH8OsGbeik37K2d4+1QYAAJiWPxnyW5veaFheToTqJiE5FcxICQAA1Mzv76Qfc4KV2A1xZcPy821IT0TyephbNiAltsB9mPP7h1QZAABgmv71RMDzbzUwP91rxMU//9zzdzF9E+bGznXPLBlnodzWSQez4LW3LOIC6I+qLgAAwDT9gU76/3ICuL8S5lqkmmRp1/G/GBa2uN3ZSU910ich3VLXm77rpJfC3LhBAACAqfpTieDltQbmZ3OYa3UrGse3NszNOnkmzLW6XctS/PO5TjrWSbuD2ScBAIAaWdZJfykngPvLnfQHFREAAEB9/EbIb4V7VfEAAADUx6+F/PXP4kQgyxURAABAfewN+a1w/4biAQAAqI9fD3Otbf0CuN8Kc610AAAA1MQrIb8V7jcVDwAAQL3EteHipCa9Y+Li/y9TPAAAAPUUA7bY8vZbWRD3G4oEAACg/n49C+D+gKIAgHr6/wE+5SDsTN8BSgAAAtl0RVh0TWF0aE1MADxtYXRoIHhtbG5zPSJodHRwOi8vd3d3LnczLm9yZy8xOTk4L01hdGgvTWF0aE1MIj48bXN0eWxlIG1hdGhzaXplPSIxNnB4Ij48bXN1Yj48bWk+djwvbWk+PG1uPjI8L21uPjwvbXN1Yj48bW8+PTwvbW8+PG1zdWI+PG1pPnY8L21pPjxtbj4xPC9tbj48L21zdWI+PG1vPis8L21vPjxtaT5hPC9taT48bWZlbmNlZD48bXJvdz48bWk+JiN4Mzk0OzwvbWk+PG1pPnQ8L21pPjwvbXJvdz48L21mZW5jZWQ+PG1zcGFjZSBsaW5lYnJlYWs9Im5ld2xpbmUiLz48bW8+JiN4QTA7PC9tbz48bW8+JiN4QTA7PC9tbz48bW8+JiN4QTA7PC9tbz48bW8+JiN4QTA7PC9tbz48bW8+PTwvbW8+PG1mZW5jZWQ+PG1yb3c+PG1uPjMyPC9tbj48bW8+JiN4QTA7PC9tbz48bWZyYWMgYmV2ZWxsZWQ9InRydWUiPjxtcm93Pjxtbz4mI3hBMDs8L21vPjxtaT5tPC9taT48L21yb3c+PG1pPnM8L21pPjwvbWZyYWM+PC9tcm93PjwvbWZlbmNlZD48bWZlbmNlZD48bXJvdz48bW4+MjwvbW4+PG1vPiYjeEEwOzwvbW8+PG1pPnM8L21pPjwvbXJvdz48L21mZW5jZWQ+PG1zcGFjZSBsaW5lYnJlYWs9Im5ld2xpbmUiLz48bW8+JiN4QTA7PC9tbz48bW8+JiN4QTA7PC9tbz48bW8+JiN4QTA7PC9tbz48bW8+JiN4QTA7PC9tbz48bW8+PTwvbW8+PG1uPjY0PC9tbj48bW8+JiN4QTA7PC9tbz48bWZyYWMgYmV2ZWxsZWQ9InRydWUiPjxtaT5tPC9taT48bWk+czwvbWk+PC9tZnJhYz48L21zdHlsZT48L21hdGg+x24tnAAAAABJRU5ErkJggg==\&quot;,\&quot;slideId\&quot;:293,\&quot;accessibleText\&quot;:\&quot;v subscript 2 equals v subscript 1 plus a open parentheses capital delta t close parentheses\\nspace space space space equals open parentheses 32 space bevelled fraction numerator space m over denominator s end fraction close parentheses open parentheses 2 space s close parentheses\\nspace space space space equals 64 space bevelled m over s\&quot;,\&quot;imageHeight\&quot;:55.567567567567565},{\&quot;mathml\&quot;:\&quot;&lt;math style=\\\&quot;font-family:stix;font-size:16px;\\\&quot; xmlns=\\\&quot;http://www.w3.org/1998/Math/MathML\\\&quot;&gt;&lt;mstyle mathsize=\\\&quot;16px\\\&quot;&gt;&lt;mtable columnalign=\\\&quot;left left\\\&quot;&gt;&lt;mtr&gt;&lt;mtd&gt;&lt;msub&gt;&lt;mi mathvariant=\\\&quot;normal\\\&quot;&gt;v&lt;/mi&gt;&lt;mn&gt;2&lt;/mn&gt;&lt;/msub&gt;&lt;mo&gt;=&lt;/mo&gt;&lt;msub&gt;&lt;mi mathvariant=\\\&quot;normal\\\&quot;&gt;v&lt;/mi&gt;&lt;mn&gt;1&lt;/mn&gt;&lt;/msub&gt;&lt;mo&gt;+&lt;/mo&gt;&lt;mi mathvariant=\\\&quot;normal\\\&quot;&gt;a&lt;/mi&gt;&lt;mfenced&gt;&lt;mrow&gt;&lt;mn&gt;4&lt;/mn&gt;&lt;mi mathvariant=\\\&quot;normal\\\&quot;&gt;t&lt;/mi&gt;&lt;/mrow&gt;&lt;/mfenced&gt;&lt;/mtd&gt;&lt;mtd&gt;&lt;mspace/&gt;&lt;/mtd&gt;&lt;/mtr&gt;&lt;mtr&gt;&lt;mtd&gt;&lt;mo&gt;&amp;#xA0;&lt;/mo&gt;&lt;mo&gt;&amp;#xA0;&lt;/mo&gt;&lt;mo&gt;&amp;#xA0;&lt;/mo&gt;&lt;mo&gt;&amp;#xA0;&lt;/mo&gt;&lt;mo&gt;=&lt;/mo&gt;&lt;mfenced&gt;&lt;mrow&gt;&lt;mn&gt;32&lt;/mn&gt;&lt;mo&gt;&amp;#xA0;&lt;/mo&gt;&lt;mfrac bevelled=\\\&quot;true\\\&quot;&gt;&lt;mi mathvariant=\\\&quot;normal\\\&quot;&gt;m&lt;/mi&gt;&lt;mi mathvariant=\\\&quot;normal\\\&quot;&gt;s&lt;/mi&gt;&lt;/mfrac&gt;&lt;/mrow&gt;&lt;/mfenced&gt;&lt;mfenced open=\\\&quot;[\\\&quot; close=\\\&quot;]\\\&quot;&gt;&lt;mrow&gt;&lt;mn&gt;2&lt;/mn&gt;&lt;mo&gt;&amp;#xA0;&lt;/mo&gt;&lt;mi mathvariant=\\\&quot;normal\\\&quot;&gt;s&lt;/mi&gt;&lt;/mrow&gt;&lt;/mfenced&gt;&lt;/mtd&gt;&lt;mtd/&gt;&lt;/mtr&gt;&lt;mtr&gt;&lt;mtd&gt;&lt;mo&gt;&amp;#xA0;&lt;/mo&gt;&lt;mo&gt;&amp;#xA0;&lt;/mo&gt;&lt;mo&gt;&amp;#xA0;&lt;/mo&gt;&lt;mo&gt;&amp;#xA0;&lt;/mo&gt;&lt;mo&gt;=&lt;/mo&gt;&lt;mn&gt;64&lt;/mn&gt;&lt;mfrac bevelled=\\\&quot;true\\\&quot;&gt;&lt;mrow&gt;&lt;mo&gt;&amp;#xA0;&lt;/mo&gt;&lt;mi mathvariant=\\\&quot;normal\\\&quot;&gt;m&lt;/mi&gt;&lt;/mrow&gt;&lt;mi mathvariant=\\\&quot;normal\\\&quot;&gt;s&lt;/mi&gt;&lt;/mfrac&gt;&lt;/mtd&gt;&lt;mtd&gt;&lt;mspace/&gt;&lt;/mtd&gt;&lt;/mtr&gt;&lt;/mtable&gt;&lt;/mstyle&gt;&lt;/math&gt;\&quot;,\&quot;base64Image\&quot;:\&quot;iVBORw0KGgoAAAANSUhEUgAAA74AAAIVCAYAAAD20iOYAAAACXBIWXMAAA7EAAAOxAGVKw4bAAAABGJhU0UAAAEfVDeuKgAARehJREFUeNrt3Q/kVffjP/CXJEn2kSQzM2aSmRmTycxEJkkSmUwyMZnJZMy+s09mYiYzMyPJZBKTJJmYZGYmZjIzMyaTJGO/JEliv/P63vP+7na795xz7z3n3vPn8eDls89W58/rvO7rnud9nfN6hQAA1NFDSdna4fM/n5R/BkoTrej4dQQAABhqe1KuJeVuUh7v4PnvGxJ6mxp8T6fHfiYpj2jaAABA161Mysm+oBdHPVd0rA7WJuV2i4LvW33HfyMpOzVzAACgqzYm5XpfSDqelMUdq4NFSbk0IvT+0+Dz2pSUm33n8UVSlmryAABAlxwcCHifqYdWBd/omXD/Dxs/J+VRTR8AAGi7+Gjz4CROH3e0LtbnhN5/WnCOMej+2Xc+MQg/72MAAAC0VZy06vJAsDvU0bpYPqQu2hh8o4cHwu+dYNZnAACghZ4L9z/2GsuRDtfH0QKh958WnW8Mv1cHzs2kVwAAQGtsCPdPdBTLqQ7Xx7aCofeflp13nL36r4Hze9nHAwAAaLoXk3JrIOxcDN2d4XfVkPDXleAbxfd77w2c4xYfEwAAoKni482DI73xcefVHa6TswP1kReCZ+m9pKybwX72DpxjXMP4WR8XAACgaR4LD77TG0f6XuhwnQwGvqNDgvC8gu+GdH+vzGh/JwbO81rovQcMAADQCCuS8vuQEPd+h+vkidAb2Vyoiz9Cb2bnOgTfuOTQwsjzrhm2kcHJruIj8It9fAAAaJp4E/vZiLJD9bTWmSEB7qcO18eiNNT1j3yvT/9bHYLvhb797ZphvWwZcr6f+PgAANA0SzJu6D9TPa309pBrHYPekx2ukwMD9fFB33+bd/AdPLZdM66b00PO+SUfIwAABF/q6unw4Iy9XR/FWzdQFz+G3ghwHYLvi0P2N+vg+8SQNhMfgX7IxwkAAMGXuolh7pch1zkuZbSyo3WyLNz/rnOsizUDf2ZewTe+13u9BsE3OjzkOA77SAEAIPhSNwdGXOeDHa6TwUC3d8ifmUfwjYH8xxH7m0fwXTPiWNb5WAEAIPhSF3H08M6Qa3w3dHfN3s0DdfH1iD83j+B7OmN/u+ZUX+eCCdEAABB8qbFjI67x8Y7Wx6pw/2PE1zN+AJh18D2cs795Bd9XRhzPKz5eAAAIvszbkxnXeFNH62RwRHVbxp+dZfD9KGdf8wy+sa+4O+R44nrHi3zMAAAQfJmnEyOu762OBpZXB+rhaM6fn1XwzRvpnXfwHfaDwUJ5zccMAADBt90eScrLSTmSlDNJuZaGyrtpuZ2Uv5PyTeg9crw7/Tuz8HjG9T3RwWsV6+NmXx1cTsryOQff+Ij1hYKhd97Bd8+IY/pdNwDQ/Bu/Scq4N4sbJ9zPKZcO7RzBdy6WJuX1pPwwxWcohp2qHzU+lLH/3R28bt8P1MH6An+nyuC7K/1R5J8KShWf36wfUrbpFgCaceMXv3juTfklcye9Cdo75v6fTm+A7oyxr7+S8q5Lh3aO4Dtz+0JvVDer3cbR3e9Cb+Q3r53H2XKrmFl5cXoso/b7eMeu2zsD5/9Bwb9XVfB9vaLAW/Xnd1Tb/1bXANAc8V2n7Un5bcwvlxgCng/TvysV//6GpFzK2NeV0N3JSNDOEXznaU1Gu/059EZQhz02uzb0Ji3K+tHnarr9Mm3PCedd8ky4/0e/n8boy6oKvvvSbQ+WvL740oi/N1her6guv8o4tjW6CYBmiTcuPxYMA/GLdGXJ+186IpTcCL21GEE7R/CdrZfC/e+G9peDYwTnP3PCb5kjv6cy9nWyY228v6+5PWZAm/VyRnV+xzd6N+PYDuoqAJonPgJW5JHMmxXtf9h7WftdFrRzBN+ZezHjc3J4zG3FH3Wy3un8oaRjjo85383Yz4cdun6fDJz7G2P+fcH3ftsyju2y7gKgmQ6EYiNhVSwH8Xl48NFP6+ShnSP4zlZ80uF6Rh2tmmCbb+R83t4o4bi35uzj5Y5cv8FJ9c5NsA3B936P5BzfOt0GQPMsz7nhGWdWyHENvkOzz+XIvJlpczmlnSP4zs3HofwnIeKPOzdC9jvu0/o05/P8Qgeu3Ypw/0RM8b3mSR4lF3wflDVJ4vu6DYBmeqfAl9BHJe9z8KYo3lwtdSkEX+0cwXem4uPCWbMy35li2ydCtT80XcrZ/pIOXL/BH9YmXW5H8H3QHxnH96NuFaCZlofsX+YXJiQp8/HMHQPbP+QyCL7aOYLvzG0o8Pl8asJtv5mz3b1TXtN7FQX2pnhl4Jy/mGJbgu+DTofsV2P8iAnQUB8U+CLaXuL+zgXLAwi+sw2+2rngK/g+aGeBz8TOkn74GSxHKuwfr7T8usUJxPp/yIsTLi0XfEt1LOcYt+haAZrp4ZA9O2Ys50v8wu7f7gXVL/hq5wi+tQ2+k05EtS1nu8enOO49Ods+0/LrdiGU+9i44PugD3OO8YCuFaC5vijwZfR4Cft5L3Rz5k3Bd/7BVzsXfAXf+z0bqhvx3Zyz3dNTHHfeaNxXLb5mbw2c6wclbFPwfdDunGM8GQBo9Q1QGQu3/9m3vTgbpaVdBN9T2jmC79z8ELIfGZ70Xca84Ht2imM+k7PtL1p6reL71v1PrVwqqW8RfB+U96j+FV0HQLN9l9PR/zXll+yGCgIGaOcIvpOLa5ZeHlI38Qebp6fYbpXB98+cbX/e0nb8c7h/Aq+y5g0QfB+0Jcxn7XcAZuSVAl9Ir0yx/eOh/EdKQTtH8J1OnBjp3dB7+iI+wvlOmG6ypKqD752cbX/cwmt0KJTz7rXgW8ymAsf5hK4DoLnir5dXczr6SSfpWRHuf0TrnOpGO0fwba2qgu+iAoFkT8vq8sWB8yu7XxF8H1Rkqa9NPuYAzXagQGc/yeNV+wa2sVVVo513WpfeYz/SwWv7dUXBd1mB+t7dorqMP6b1P9r9d1JWC76VezjMdvk7AOYgfqHey+nsD02w3Ut9fz+Otnk3Bu1c8BV82yM+0h/fZ79SsE4mDb4rGhKcynJ8BmFL8H3Q8lDtKzEA1MSJnM4+/uK8eIztDc6k+74qRjsXfAXfxoufjzi6Oriu7O2kfF9R8H2hQ8F3cGbhYxXtR/CdLPi+qhsHaL71JXf4n4f7Z0J8VBWjnQu+gm9jxdHdQ+mPQ/3neT4NLTEQV/WOb5F204bg+/BA/caZtx8SfGemyCP1bXuXHKCzfsrp8L8vuJ14A3QrlDOTJ2jngq/gOz9xkqVzA+d2MykfhQdnL68q+BaZdKgNwff8wDk9X+G+BN8HLSlwnB/oxgHa4bUCnf6TBbazO5gFEe0cwbfJ4ruMlwbOKb7D/lbojYwNU1XwfbIDwXdwkrwPK96f4PugpcGIL0BnxBGsv3I6/U8KbOe7vj9/RbWinSP4NsbOpPw+cC7xyYb3Qm9ELEtVwbfIu5dNn9X5bEPb+eYWBV/v+AJ0zEc5nf6tnJufJwb+/HuqFO2cGbOO7/jiBFKXhtRXfPy26LvrVQXfxaH9I3GCbzOCr1mdAVrksQId/2sZf/9guH+yn9WqFO0cwbe24s3+4RF1dWDMbVUVfEPIX4qs6ddV8J2/IstmWccXoGXyvoB/GPH34vql1/r+3GlViXaO4FtbcXKq30oMIlUG3+s52z4s+Aq+UyqybJa5HABa5sUCnf8zQ/7eloE/s1FVjqVL7z+e0s4RfOdqXRj9rvuk61FXGXzzguEXgq/gO6WXChznE7oOgPb5Lafz/3zI3znT99//UIWCb82Dr3Yu+HbVmozQ+9MU260y+B7L2fZXgq/gO6UtOccYH7dfpPsAaJ83cr4Abof7l7R4ONz/DtbbqlDwbUDw1c4F365ZlvODz9aaBt99Odv+WrMvNWiXrQnBd0fOMV7XbADae3N0K+dL4PW+P/9O37+/m5RVqlDwbUDw1c4F367JmtH8rym3XWXwzdv2Vc1e8J3S7oZ8bwFQgU9yvgT6H4nrX/fxhKoTfBt0A6GdC75dEZclypodedrHhasMvstytn1Hsxd8p/R+zjF+rNkAtNfaAl9WcYKU5wf+3YuqTvBtUPDVzgXfrvggjP9Oe12Cb/RrzvaXaPqC7xTy3iPfodkAtNv5nC+CI6E3m+bC//9NlQm+DQu+2rng2xW/h2rXwt1acfA9nLP9DZq+4DuF0znH+LBmA9BuebMc3k3Lwv/fr8rQzhF8a2dpgfAx7YjvyxUH3+05239Z029s8N1dgzq5nHF8ZvAH6Ig/Q7FRvBgMVqgutHME39opskbptO+tH8zZ/nclhPe7Gdv/UNOvbfC9k7O/D+ZcH3GZoqz33z/XZAC64e2CgeCYqkI7R/Ctpc0F2va1KYPDHznb/7viwGbW3foG3xs171efyDm+lzQZgG5YGbJ/ZV8oz6sqtHME38YG31g2Trj9QwW2fS8NyNPIWnLmL02/tsH3x1Dt0wDTynqM/mYJ7RaABjmS86X1sypCO2+ENUlZLvh2zjMFg++vE7SPT0Lxie2mnYAqLmuU9QPVI7qxWgbfEwV+FFlWcFsvVHB8WY/pH9FcANw09Zc3an78ccma+CjrydCb2fR2evMU3zuKv+Z+H3qz9u7sQCigve08y8o09MUbzF0tv46C74Py3mEcHH1bVbBf/bbv710Mk78qsCn9/BVxNJjgqmnB970CbeP1Att5OVTzaHRWfazXXAC657sRXwoxPD5U02N+KQ214yy1EwNxnMjCyIF23pR2nmVx6P3o0/+OneDbTRfG6Afj+7gHQm8N60V94fnJ0HvceDAofB16I3ZFtv122i4XpYF3YVtFH7N+NmPbX+jCahl8NxRoF9dzvnffD9UsXbUojJ5865KmAtBNr4TmPAYUZ939Kky31uytpOx12bXz0NzH3eJ7a8OW6BB8u2lXqGZd7nOhN+NyCNlLwpT5fvEPofwJugTf6oLvojTYFplgbU/4d+b85WmffKnvz7xX8rE9n3E8r2oqAN0Uv7iuDPlieLZmxxkXmf+txJu6wy69dl7Ddp4lHmvWkw6Cb3f9XHLo/TL0Rm8XHJlwO9+G8SYQ2pqxrWd0Y7ULvtH7JbS3ozM8rivBpFYAnTY4icnFmh1ffC8tb0mNScpnLr123gDxMcEvCrRnwbe74nu5f5fQJ8ZHQ/eN+NFl3G3F0byVJYb4g7qwWgbf+KrItVC/H6FHtaN9mgmAm6b+L4YdNTu+86GaR/li2e3ya+c1FR8zje9j3i7YlgXfbnsuFHvsdFS5kH5GRjkxxrZin71iwvPYFkaP1FG/4BttGKOfWii3KwyhT4/YZ3xk32gvAOGbUM+lXd4c8uX1Y/rvn0tvhvuDQlwSYX/IX19wocTJgVa6/Np5zcR30K6mYWNDerP2ROjNXi74Cr6jxKdjjo0ZQM6HYpMKxSCbN6lgnE3/rRLOY9RM0ltc4loG35B+914t2OaOJ+XxCo9l1FJc2zURAKI16ZfWczU6ptXpjVT/7JBbx/j78WauyHvBH7j82nmNxEf/ToXeTLuDXhZ8Bd8CYqh4O21Hf4XeI8yxxMn9fkqDx2uhN3fCOOIPMHH5r/ju7u10m/HHw7ikXFy2pqwZ0kctQXbBpa21+OPz3rTd3Ujbx+20zz2Z/ijyaMXH8FDazof9wAMAtfVx35dW/OJ8bIJtxNkjv84Jvn8Fjz9RH1lPIKwQfAXfjhg1odZzqoYMB8Lw1RweVzUA1FUMrAtr8MX/nWZGz/grdN6jzy+qchpC8BV8uyD+ADTsneVvVQ0jrArDR3tfVzUA1Nm+vi+tt0vYXpy05V7GjfNbqhzBt/bB986I8olm0UqjljfaqmoYYthTAmdVCwB19236pfVrKO8x5KwlYY6pcgRfaESYibPzLlc19Hl+SDv5M5i8EoCae6jvi2tbidvdmBEaTqp2BF+onWVh+JqsHm9nQfwR5HJ4cLmkp1UNAHW3Pf3iulTyduPI8T3BF8EXGiVOTPTXkDa/UdUQerOUW/oKgEZaWINvdwXb/jWMXlcQBF+opzgB4d2BNh8nv1qtajrt9SF94R7VAkBTxBv4OAJbxRJDZ0aEho9UO4Iv1Nqwdax/SMpiVdNJG8KDT3GZqBIAUqdGhIYdqgbBF2pv75C2f0K1dM6TSfl7oB3sVy0A8K+zI0LDI6oGwRca4bUh7f+gaumMx5JyLXi8GQAyXRxyw3RJtSD4QqPsDB5z7aJHk3I13D97s3WdAWCIO0MCg8ejEHyheeI7noOPu76pWlodeq/0Xes46vusagGAB60cEhbiLKGrVA2CLzTSmqT8NvBZeFu1tM6T4f7Hm7/13Q0Ao20fEhY+VS0IvtBoy5NybODzcEi1tEZcyqp/ZP99VQIA2Y6EB0d7TWqF4Avt8PJAQIqzPS9RLY22K/y7fvOfaQgGADLENYGvDwQFvxoj+EK7rE4Db/xM3EzKE6qk0d/bv6bX8vPQG9kHAHJsHQgJl5OyVLUg+EIrxYmvtqiGxtuYlOdVAwAU9+1ASPC4FIIvAADQGuuDSU8QfAEAgBb7qS8c/JCUxaoEwRcAAGiL1/qCQZzcarUqQfAFAADa4tHQm9UzhoLbSVmnShB8AQCAtojLIPzQFwq2qhIEXwAAoE0+7gsEu1UHgi8AANAmr/SFgf2qA8EXAABok7jQ/e00CLyvOhB8AQCANlmblL/SEPCZ6kDwBQAA2uSRpFxNA8CXqgPBFwAAaJO4Nu/l9Ob/jOpA8AUAANpkZVJ+Tm/8zydlsSpB8AUAANrioaRcTG/6v0/KclWC4AsAALTF0qR8m97wX0rKClWC4AsAALRFfJz5XHqzH9/tXVXy9k8kZYNqRvAFAADm5XR6ox9ncX6k5G3vSbe9RjUj+AIAAPNwPL3Jv15BOH0qKbeT8p1qRvAFAADm4XB6g38jKc+WvO0nk3It3f4eVY3gCwAAzNqh9OY+jsi+UNI2lyTlxaR8lJQ7fdtfqrqpqUWCLwAAtNOBjJv9ssth1U2Nrc5ou7tVDwAANNO+GYbeWNarcmrs5Yy2e0j1AABA8+yecej9RZVTc99mtN/fVA8AADTL9hmH3lj2q3Zq7KMCbfjz0HsPGAAAqLnNSbk749B7LymrVD01ER+5fykp25LyYVIuj9GW45+Njz1vT7cRJ4NbrkoBAKBevgmzH+09rdqpiZUVtO/PVC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BC7yXlnxHlLdUD8L/eyugr31M9AAD1dTDjRu4N1QNwn30ZfeYHHaqHf2ZQ6DZtDIDSZI30vq16AIZ6N6PvfFcoEUrQxgCojzcyvgg+VD0AmQ5l9KF7hRKhBG0MgPnblvEl8KXqASjky4y+dJtQIpSgjQEwP+uScnvEF8C3SVmsigAKif3ldyP609jPPiuUCCVoYwDM3qqkXBvR+V9JykpVBDB2v3plRL96Lf3vQolQgjYGwIwsCqNHJu6Edo9MAM3zn9CbKOo/DTjWdWk/OupJmkVCiVCCNgbAbHR9IhagWf6b9k//L/3nugfg1zP62I+EEqEEbQyA6m3M6PRPqx6gZv6TBt7+vqoJAfh0Rl+7sWOhBLRTAGZqRRj9Xu/14L1eoH7+m3Gj+j81Pu5Vab867Livpv2xQAHaKQAVOBG6u9wG0DzDRnv7R33r/sjzlow+94RAAdopAG7AALJGe//bkHPI+sFxi0AB2ikA5VkWRi+xcSMpq1URUDNNH+1dsDrtZ4edx59p/yxQgHYKQAkOZnT0+1UPUENtGO1dsD/jXD4QKEA7BWB6jyfl3ohO/lfVA9RQW0Z7F8S1e38ZcT53k/KEQAHaKQDTOZnRyW9SPUANtWm0d0HWPAtfCRSgnQIwuecyOvhvVQ9QQ20b7e33XUaf/KxAAdopAJM5n9HBr1c9QA21cbR3wfqMczsvUIB2CoAbLKD92jzau6CNP0gKFGinAMzNNxmd+/OqB6ihNo/2Lng+4xy/EShAOwWguGczOvbvVA9QQ10Y7V3Qtnd9BQq0UwDm4nhGx75V9QA11IXR3gVbM871uEAB2ikA+R4Jo9ftvax6gBrq0mjvgj9GnG/svx8VKEA7BSDbgYxO/W3VA9RQl0Z7F7ydcc4HBArQTgEYbVFSrozo0O8mZZUqAmqmi6O9Ie2P74447ytpfy5QgHYKwBBbMjr0E6oHqKEujvYuOJlx7psECtBOARjudEaH/pLqAWqmq6O9CzZl9NmnBArQTgF40IowelKra6oHqKEuj/ZGi9L+edTrKSsECtBOAbjfnozO/FPVA9RM10d7F3ya0Xe/JlCAdgrA/S5kdObrVQ9QM10f7V2wPqMezgsUoJ0C8C+POQNNYrT3fqMed74XmvG4s0CB4AvATLya0ZF/pnqAmjHae7/DGfWxW6AA7RSAnqwlMTarHqBGjPY+aGto9lJ0AgWCLwCVi7OC3g2jZwVdpIqAGjHa+6DFGf347Qb04wIFgi8AlduY0YmfUT1AjRjtHe1MRl++UaAA7RSg6w5mdOJvqp7/HUnZkpSPknIqKZeTcispd0JvhCWOpsSJZU6H3vvQ25KypIbn8WxS9iXleOjN4P13eux303OJ5/RHeo6HanwedJvR3tH2ZdTNhwKFPhbtFKDrLmZ04k91uF6eTMqR9IblnzFLvNE5lpSn53wOjyTl/aRcmeAcFs4j3qS96GNCDRjtzfZUxmf5okChj0XwBeiy+GvzqGWMbna0TuKNzIkJb2KGlS+SsnLG5/BQ6I0o3C3xPL5PyjM+MsyR0d58t8LoZY0WCxT6WARfgK7aktGBn+xgfcRHz26UeCOzUOJowLMzOocXw+SjD3kl3jwf8LFhDoz2FpM1Q/8WgUIfi+AL0FXe7/3XOxXdyPSPoK+v+BxeDaNH8MsscRKdpT4+zJDR3mL2Z9TTBwKFPhbBF6CrzobmzgJapvdncCMTS5zs5LGKzuH1GZ3DQjkX6v3oJO1htLe4DRmf2bMChT4WwRegq26HZr4PNoubmXvpjWL873Gktn/2zfjPa5PycuhNYnVrjJuZKiaZ2TrjG7KFcsxHiBkw2lvc4jB6RPK2QKGPRfAF6KI1GZ33pY7UwfMjAm+ctOSRMbazLPTeyyo6A/TLJZ7DE6H3GPWw/fweeo+zx3eXVydl0UB4jzNXb0/Kp6G3TNMkN2av+ihRIaO94/s54/O6RqDQxyL4AnTNjozO+8sOnP/ypPwZHhyNXTvFNuOMnNcKfDn+WOJ5DFuO6pcw2aPqcdKWH8L4j2+vbHhbWJv+cBFvYt8q+HfiDyN70s9KvJ79azvHm+RvQu8R+jKCxor0x5I4Q/j36fbvpiVOxnYu3dcTLfycGu0d35cZdbZDoNDHIvgCdM0nGZ333g6c/6cD5xzX7F1UwnafDMUefS4jpOwdst1PSziPuN3bY9yYHWrg9X8yDYu/DGkHWeLMuBfC+I8rTnLjui70ZukdZ8mUeSyfVRWjvZN5vYGf1boGCn0sgi9AC5zK6Lw3t/zcnwzVznb6VoEvyFem3Ed8vPqvCs8jvtf8d8GbsngDt7zm1zzeqMaJfz5Oyh8Z53Iko818H6Zb0mrNGO3z6yn2FR+pfKwFn1OjvZPZnFFvpwQKfSyCL0DXXM/ovNv+Bdsf+j+rYPvx3a689YCPTLmPweWXTlRwHjEoFl26Y08Nr/PK9AeGWDdFJyAbdl1eC8Xf384qV0PvPcAs74XxRnizgvaqBn9GjfZO7qGMdnFNoNDHIvgCdMmSkL3ebJv1T+r1TYX7OZbzBXl8im0vSoNN/whfVT9WHCh4U3ayRtc4zmx7acLAOBh8D4dyZ2n9dsQxr07/W5n7Ot3gz6nR3unczKi/JQKFPhbBF6Ar1md03Odbfu4fh39H36p8F3JXzhfkNKMHg0trvFTxjyR/FvjCr9MPJgs/7PyU/gAR33v9ZczgG7dxZuC/3U3D5N70M7S07yb56dB7D6/I6M2ugeN9Mm2P/ZPZxCcRtof7Z4pdlP7ZN8Y4nyaux220d3rfZLSJ5wUKfSyCL0BXvBy6uW5gDA4L72xtqnhfW0J1I779j2rPYlRvf8GQtaRG1/mZIf/+s4LBN57HuXD/aE+cMKjIiM8LIf+x6t/7/nz/e34xNMcJt5YVPM+DBc7nQgM/p0Z7p5f1xMnLNTzeugUKfSyCL0BLvJfRcb/b4vNeCKNfzWBfG3O+ID+acLvxMd67fUFp7QzOZVUoNpK5oebXf0mBUHo0/DuxVJxQ5q0w/gyuu0OxkdgYehceSY0/yEwyEnckzGYG8Vkx2luOdzLawwGBQh+L4AvQFU0bDShLHLGLj48+XIPgu33C7W4L8xmdv1jgS78Js4GfDMVGVuIkQE9NsZ9fQ/67vgsjvfF/n55wPytC/rIobzXoM2q0txxNe6qnToFCH4vgC9AiZ0O73gmso6xHne+mgWUSH/dtZ+0Mz+doS27KPilwHnFG7ien3E/RRxfjKM+0ozhf5OzjbEM+M0Z7y7OxYe2hToFCH4vgC9AiVzM67hWqpxRZk1tN86j1wsy/52Z8Pq8V+NLf1IDr8mqB89hawn7WFAy+75Swrx0hfw3QJjDaW57lGXV5XaDQxyL4AnTFqHeJ7qma0nye8eX49BTbjaN7f4RqZxmdJFzF8lQDrsuuMLubl7y1f38uaT+PFTinR2p+XYz2zq6fvytQ6GMRfAG6YFlGp/236inNb6HYOrFNsS3kP7K7qAHnMcvg+32Y3SPIeRPj1P0RSaO95buRUadLBQp9LNopQNt1eQ3fWXk2jF7GZnlDzynvpuzXhpzHLINv3kRaZQbfGzn72lnja2K0txoXMtrDcwKFPnZGYliP75zHlQziMlHxVav4+sXdtMSZ9uMPxfEVoDg3wuOCLwBlyZp06aTqKcXxMPy9uscbfE7bc77wm7L+8yyD77EZBt+8GWH31fiaGO2txqmMet0iUOhjKxZ/5H0vZM8pknWu/cuw7Uz//TLtFIBx7MzotL9QPVN7dkTofabh55UXGF9uyXmUefMyy9mWv87Z12c1vR5Ge6vTpGXrBIr29LFRnITrWhj9yPaVpHyTlO/Cv2uZDyvxqYXj4d9XOVZqpwCMI2tW289Vz1TiL9yD7/bGx5ufaMG5fRCyl2da2pDzmGXwPTLD4Hs2Z191fbfcaG91sibYe1Xw1cdWZNRSbnGW7PikweIR352vhPx5EV7QTgEYR9Y6pq+pnlLDx/HQ3Hd6B53IaDfHG3Qegm99GO2t1t6M9vCJ4KuPrcCeEaH9lTG2EWe3HjUKvFE7BWAcWY9f7lQ9E4m/xJ/uq8er6Zd3m/ya0W5eFHwF3wkY7a3WKxn1e1Tw1ceWbG0YvoTbJD+orxsRfjdppwCMI+tX5W2qZ2yPhgcnForvL70d2jPauzyjzfzUsHMRfOvBaG/1siZLqtsIYtcDRRv62NNDjv2XKbY3bF3jzdop0FUbw/gzBTa1nKr4y6kpa33Wzeshe2KOv9MAvKTFN9BN+7FE8K0Ho73V2zyj7xSBQh/72Ihj/2DK7Z6pWV0IvoDg27Dgm3WDvFGzKiRO0PHzGNfvclJeavD5jno8/mIDz0XwnT+jvbPx0ozankChj9034vi3T7ndNQPb26GdAoKv4DuOb0J9Z0ysszgTZZy449IU1zGGjyUNPO9Ro9rrBF/BdwJGe2fjuZC9TIzgq48ty6hXqMp4iqy/b9upnQKCr+A7jusZ+3lIs3pAXJc3zoD6d0nXMi7XsKpB5787NGNyHMG3GcHXaO/srMhoD9cEX31siS6G6ibM7L/X26WdAoKv4DuOGxn7WapZ/Z84uvt7RdfzUnpT2gQ/DDn++OPJSsFX8J2A0d7ZyZow6S/BVx87g/uKr0ra/rV0e3u0U0DwFXzHkTUZ0xLN6v8cT+vqVhi+RMO05XQD6uD5Ece+pcHXVfCdH6O9s7Ukoz3cFHz1sTMIvnEN30dK2P7hdHsfaqeA4Cv4juN2xn4WaVa5N5Jxso3NaYA6FnoTV016XXfV/Hy/H3LMhxt+DQXf+THaK/gKFO3sY3/IuHZljPpuS7f1mXYKwDju6LRLF98D/jhkj6aPes+uro+XbwvD15Ns+lMBgu98GO2t1436HcFXH1uiL3Ku35tTbj9OAHavBv2Y4Asg+JKKk4MdTL+gi4bf/TU8j2XhwZHs+E7gYy24RoLvfBjtFXwFivb2sVsKXMP3W/x5cg8FUFP3dNqVeyopfxQMvr/W8PgPDRxjbDMbWnJtBN/ZM9or+AoU7e5j42tSfxa4jnFE+xnBF4A6dNyUJ87IWXTN36dqdNzDJlvZ06LrIvjOntHe+vX39wQKfewc+taF8nlo5soAgi+A4MsIq8O/yzA04XHnuMTS4K/277fsmgi+s2W0V/AVKLrTx54bI/z+nZS9gi8AVfKo82wVmX38q5oc6+lQz7VfBd/mBl+jvfW8Ufeosz62CqtCsUeem/r4s+AL0DAmt5q9Mzlflr/U4Bjfq2kYF3ybG3yN9gq+AkX3+ti1Sbkexl/eL/ZRKxv6eXIPBSD4kno+58ty3jehgzNynmnxtRB8Z8dor+ArUHSvj10Iv1cnCL91f/xZ8AVomNsZnfYi1VOZyzlfmPOq+7gGcf/6w/EdrcWCr+A7JaO987ckoz3cFCj0sRV7OCkXJwi/scSJIdcJvgBM62ZGp71E9VTmaM4X5jzqPq4Z2T/51ndJWdry6yD4zobRXsFXoOhmHzvYBj+fMPzG8mlSlmunAEzqRkanvVT1VOaVmgXfOAlJ/1rDP9TsBqMNwTfvx46LJe4rbzbVWQZfo731sDyjPfwl+OpjZ2hzmOzR51ji01LPaacATCJr0omHVE9lNoX6POocl9ToX2M4/vPKjlyHPTO8eTkW8t9nK8uVnH0dnWEdG+2thxUZ1+Ga4KuPnbEY+g+F7JUlspbf2qudAjCubzI67RdUT2UeCfWYaCbefHzft+/fQm9koivyHj8u8+blqwI3c2X94HEnZ1/HZ1S/Rnvr47mM9nBB8NXHzkmc+OpsmGz090PtFOiqIuujtqWcKrHesr5wNmpWld4MzXs5oyUDP3zE9RYf7th1+LrA5211Sfv6vsC+ypjA5eEC+/luRvXb5NHeRWkf+FHa58ZHM+NkgHfTcisNMfEHjf1Jebzm5/NSmM375QKFPnYS8Yf2nya4H3pHOwUEX8G3qNMZ+9msWVVmWUa9n5jRTX3/esLxpv7Rjl2DlWmAyfu87SxhX4sL7quMEYw3CuwnHkvVrzI0dbQ3/ij1XpjsHcT4OPsTfdvamf77ZTU4r80z+k4RKPSx04ifmctjfu6e0U4BwVfwLeJExn62aVaVyXrUef8M9t9/3eN73ms6eA2OheJLaUw70dubBfcVRxGfnmI/MXRdK7ivzyqu3yaO9m7KqL/4KHp8dzqO4MUR86wZ8eOjw8fDv+8v1uF9zu1h/o++dylQ6GMnF38ofCv05j0o0pd9p50Cgq/gW8QXodqRLobLGn2pesbK/vda/54yaDXNsvQHne/C+OtIxpm4V4yxrzjiE9fsPBjGm8AlPk77Yfp3i7zzG0P5lqQcDsVGlftLfNR7ayh/BvcmjvbuH3G859L6HbbW6vK0XeQ9xl6H+RKyZpI/WrNr0fRA0eU+NjobypkwLT4Wfr5gX7ZWOwUEX8E3zycZ+3lNs6rMqGV0rlS830Ph/rU7Z7UsxMPpOS+aQ13vCL0Rl1slff5iMI3Lv3yZsa8bYbLZSoeNMv494iZyY8gedZxkXzfSoD6tpo32Dpvd+24aFsdpZ6OuRx3mS9ibcU0+EXz1sSUH33j+Zb33frRAm9innQKCr+Cb59WM/XyuWVXmyxF1frDCfR4YCG+zHIVamNH42Rr9yDBtOTvDfQ27idpc0X6mfQS6aaO9caRo2CzYk/zwt25E+N1Ug/P8POOavyr46mMrCL6vVbDNrPfrtVNA8BV8M71csy+Srhj2HmEccXusov31v2MaR7JemuG57kj3+7PL3glNG+0dNsHfLyW097pNFJj1TvvLgq8+toKQeqbEbT6c/pgwqk2c0U4ByLMlo9M+qXpm+iPNkYr2Nziqv3WG5xofdVuYoGSfS996TRvtfWzEsX4w5XbPhPpNFHgqo6/fIvjqYysIvvEHgDJnND8c6rUkl+AL0DDrMzrt86qnEheG1HV8PLKK9R0HZ3Kd5YRlq5LyR98N0AqXvvWaNtq7b8Sxbp9yu2sGtrejpv3OrCbUa3Og0MeODr6x7Kmwro34AjCWrPVk/1Y9pds0oq7fqGBf8fHK/gmWZjlZ2dN9N2SzWpuY+WriTM6jlnMr49Hks6FeM+TfyOjrl9bsujQlUOhj89v+TyVu96XgHV8ApjRq9tl7HTn/OAFJXD4mPkYVJyd6pKL9xF/j/wyzeURrQ7j/faiq1waOM4nGNWTju4Knh7SpjT5mrdfEdXsvhuqWcut/pWFXjfv5uzW8Lk0IFPrYYsH3n7Suqg6+e7RTAIq4mtFxt/nx1Lgu58kRgT++D/dkxTcDsVxOysqS9xMfXy9zmZtpy2UfsdZr4mhvNGoU9KuStn9tjjfl/ZZnfD6vC7762Iq/634sabs7w+gf6VdppwBMGsi6MFL3Xshf1/SjpCwpYV/DZlSNPzg8XvI5xcff/g71moX8PR+x1mviaG9W8I2joGU8+bEwGc+Hcz7PrJGyMzW8LnUOFPrYye4pynid52SY7cSQgi9ACzVpmYsy/VrwpiL+uRcn3MdD4cEZXmP5PZS/dFF8DO56qN/yW4/5iLVaU0d7ox8y2m0Zo77bQjlrI0+racvW1TVQ6GMnD77xsfBp1hiO620Pe1z/Rqju9STBF6CFskY+2zxaN+6v9mfG/OKON5tXwvBlosp+hDx+8V+t4Q3ZNz5erdfU0d7oi5z2++aU21+c3qwfmfN5vpNxjgcEX33sDILvwmP1T02wvfgD8qUR29ymnQIwjqaNBpTl1IQ3GnGWyrdD7/HB/seg4z/HWZvjGqB/hOGPNlcxu+uqEfurQ3nZx6vVmjzaG20p0Ibfb8F1atpTPXULFPrYcoLvwtJ9e8fY1uMZofdN7RSAcXV1Ld9NM7oxib9yvxt6S0eVLU6M9XNNb8jiiPoiH69Wa/Job0jb558Ff+x6psHX6VzGub0g+OpjZxh8F0qs09eT8uiIbcSnqw6F3vv2w+bfeFU7BWASS0L2r7NtljfB1TTlQlJ2h97jjlXdtF+s6Q1ZLJ/4aLVa00d7F+wao01/HsqfhX0WsmYgXlLD461LoNDHVhd8+8utpPyS/r0YiO9k/NnfkvKcdgrANLIm7Fje8nOPI78/lXATEm8u4/u7cemS1XP+waIO5Skfq1Zr+mhvv3NhvFG2vQ06t4cyzuVaTY+5LoFCHzub4FukxCcz9od6jXALvgANlfW+6+aO1MHa9IY2vg/3dVL+Cr1fou/0lVvpzWKc6OpE6L3Puz30ZvuErmjLaO+CVaHYI89NfPx5c8Y5nBJ8mZHFaVCPk1G9nX7Pnkk/d3Fm5tsD37U30u/h+LjzBu0UgDJ9ktF571U9QJ82jfYuiD98TbJUTZyxuc6PP7+eceyHBArQTgG6ZkdG5/2l6gFSbRvtHQy/kyxZU+fHn49nHPd2gQK0U4CueSJkz74IELVxtLffw2HyCY3isivranY+WTMSrxEoQDsF6KLbIzrvuHTAYtUDndfm0d5+cVKjz8PkE/F8GuoxKeDitP8edoy3BQrQTgG6Kmsmxo2qBzqv7aO9g+LEUJM8+hzL5TD/ZVc2ZBzfWYECtFOArjqY0YG/qXqg07oy2jsojtzGSaDuTRB+49+Z57u/b2Yc20GBArRTgK7aktGBn1Q90GldG+0dFCe+mnR90g/ndMwnM45pi0AB2ilAV8X32kaNatxUPdBZXR3tHeaF0FvDd9zw+84cjvVWaOa8DQIFgi8AlfshoxN/WvVAJ3V9tHeYnaH3Hu844feZGR7f0xnH8YNAAdopQNd9mNGJ71M90DlGe0eLo6Zvhd46vkWC73czPLZ9oX6PXgsUCL4A1MZLGZ34adUDndPm0d74zu61ErYT1/49XzD8rp3RuZ3OOIaXBArQTgG6blFS7o7oxO+m/x3ohraP9i5MVvV4Sds7WuBmeBZPzizO6MdvN6AfFygQfAGYiayZQDerHuiMtr/buxB8X6tgm6PKsRmc19aM/Z8QKEA7BaDn1YyO/DPVA53QhXd7F0LqmRK3GR97vp3Rh56ZwXkdztj/boECtFMAelaE0csaXVM90AldmMl5IfjGx4KXzSh4np3BeV0Lo5cxWiFQgHYKwL+yJmpZr3qg1boyk3P/Y8l7Stzu9jC/Ed/nM/Z9XqAA7RSA+72W0Zl/qnqg1bqybm9/8P2pxO1mzY5f9Tu+n2Ts+7WGXBeBAu0UgJnxuDN0U5fW7R2ciGrDDILvngrPZ1EY/Zjz3dCMx5wFCgRfAGauyetAApPpymjvsOD7Y0nb3RlGv2O7qsLz2ZRx7U4JFKCdAjBc1pIYx1UPtE6XRnuHBd9Y3ihhu6OWhDtS8fl8FdqxFJ1AgXYKwEzFx+auhNGPza1SRdAqXRrtHRV841JEz06xzbVh+GsiN5LySIXnsirtl4dduytpfy5QgHYKwAgHMjr1t1UPtEbXRntHBd9YriflqQm291BSLo3Y5raKz+XtjL76QMsCRRkFoVUbA+A+cYRi1CRXl1UPtEbXRnuzgm8sN5Oyd4xtPZ4Ret+cwblcDqPfK36kYddFKEEbA2AujmV07NtVDzReF0d784LvQvk5Ka8n5dER24iPRR8Kwx8zjqHz1RmcR9a6wV8KJUIJ2hgAxTyT0bF/r3qg8bo42ls0+PaXW0n5Jf17MRDfyfizvyXluRmdxw8Zx/G0UCKUoI0BUNy5jM79edUDjdXV0d5Jgm+R8mdS9ofZTSb1QsaxnBNKhBK0MQDGsz6jcz+veqCxujraO8ri0JvYKk5GFSeMiq96nEkDbZyZOc76fKevxH/3deg97rxhDsd7IeP6rRdKhBK0MQDGd76FN1jQZV0e7W2DrB8kvxFKhBK0MQAmsy6jg/9W9UDjGO1ttu8zrt8zQolQgjYGwOS+yujkt6geaAyjvc22JaMv/kr1AABMJ65VeXfEzdavYXYTugDTMdrbXIvS/nbYtbub9tMAAEzpQMYN89uqB2rPaG+z7c/og99XPQAA5VgaejOcDrvpupmU1aoIas1ob3M9nPazw67d5bR/BgCgJJsybpxPqh6oLaO9zZY1z8Jm1QMAUL5jGTdg21UP1NK7wWhvU23PuHZfqh4AgGqsSMrVETdh15OyUhVB7fwnDbiDo75Ge+ttVdqvDutvr6b9MQAAFdkYRo9AnFY90JgAbLS33k5n9LUbVQ8AQPU+yrghe131QO0D8P8Eo7119kZGH/uh6gEAmI24puSFETdld5LynCoCmMi6MHrt9G9VDwDAbMX3z66NuDm7kv53AMbrV0fNo3BVvwoAMB/PJuX2iJu075OyWBUBFLIkKd+N6E9vpf0tAABzsiWMfhfthOoBKOR4Rl+6VfUAAMzfnowbto9VD0CmjzP60D2qBwCgPt7JuHF7V/UADPVeRt/5juoBAKif9zNu4N5UPQD32Z/RZx5QPQAA9RVHL+6MKG+pHoD/9XZGX+kpG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64z9JeTf9XwAAAGid/ybln6T8v/SfBWAAAABa4z9p4P2nrwjAAAAAtMZ/B0Jvf/kf1QMAAECTDRvt7R/1NeILAABAo2WN9v5X9QAAANBkRnsBAABoNaO9AAAAtJbRXgAAAFrNaC8AAACtZbQXAACAVjPaCwAAQGsZ7QUAAKDVjPYCAADQWkZ7AQAAaDWjvQAAALSW0V4AAABazWgvAAAArWW0FwAAgFYz2gsAAEBrGe0FAACg1Yz2AgAA0FpGewEAAGg1o70AAAC0ltFeAAAAWs1oLwAAAK1ltBcAABpqSVIeVg2Qy2gvAADU2KKkPJuUl5PyYVJOJOVSUu6kN+0nanrc54cEDJgHo70AAFAzq5OyIymHk/J9Uu4OuVm/l5Sfk/JlUrbV8Bz2jQgZMA9GewEAoAaeC73R3F8ybtCvpWE4Bt1lNT6XtUm5LfhSE0Z7AQBgjh5LyvtJ+TMj7MbR3iNJeb4h5xQfy76UcT4wa0Z7AQBgDuKIaHwv917GDfn1pLyblJUNO7eDGeck+DJrRnsBAGDGYog9nBN4b6aBd1kDz299TugVfJk1o70AADBDu5Lyd04o/Co0d2mi5Um5LPhSI0Z7AQBgRuIo78mcMBgD8Y6Gn+fRAqFX8GWWjPYCAMAMPB2yJ66K5WJSHmn4eW4rGHoFX2bFaC8AAMwoDN7KCYHHk7Kk4ee5Kil/dTT4xknKDiTl96S8VfDvxB859oTe+ss/pm3kTujN3h3f7/4m9Gb6XlPC8a1IystJ+SL01oO+me4nlhtJOZfu64kWfv6M9gIAQMVeKxAAP27JuZ4dOK+8ENx0T6ZhcXC95SM5f29LUi6M8QNBLMfCZLN6rwu9x+vvjrGvL0LzZhAfxWgvAABU7J0CIeOjlpzr3oHzOjokCDc9+MZ1iTekP1T8kXFeRzKC8vdjBt7+ciUUH/2N+/p6in3Fyckea0G7NNoLAAAVerdAuDjcknONj8fe7juvGAqXtyT4xpHPV0JvreVboVhoHBZ848j/nSmC6EK5mpTVOcf8XhhvhDcraK9qcLs02gsAABXaVyBUnG3JucZR0It95xXXJV6f/rcmB9/FSbk0YWAcDL6HSwih/eXbEce8Ov1vZe7rdIPbptFeAACoyI4CYSJOgPRQS873wMC5fdD335ocfJekx/hT6L1fG997/WXM4Bu3cWbgv91Nw+Te9AeCpX0/IMSZvw+lPx7k7WPXwPHGR5uvhvuXxfosKdvTQLyobz/xz74xxvlsbGC7NNoLAAAVeSbc/8jvsBIfd32qJee7buDcfuwLWE0PvovS6znos4LBN4bec+H+d2ZfD71HwPO8EPIfq/6978+vT4Puwoh7nHBrWcHzPFjgfC40sG0a7QUAgArE5WLy1umN5a2WnO+yNHwtnFcMaoMTL7VtcquQBtq8UBon9lqYWOp2es0Xjbmf3aHYSGwMvTfDv7NoPz/BOR0psK8mLXNktBcAACpyukB4uNSi8x18b3XvkD/TxuAbnQzFHhG+FqYb3f815L/ruzDSG//36Qn3syLkP6nQpB9sjPYCAEAFdhUMQutacr6bB87r6xF/rq3B95MC1/pG6L1LO439BdtVfLx5w5T7+iK0YzI2o70AAFCBuNzN3wXCyamWnG9c3uZ633nFf17dseD7aoHrvbWE/awpGHzfKWFfeZOy3W7ItTHaCwAAFfi8YDhpy4RWg490b8v4s20NvkVG+MuSt/bvzyXt57EC5/RIza+L0V4AAKhAHJErsvTMuZac7+BI59GcPy/4Tu/7MLtHkPPa8uaaXxejvQAAUIHjodho76YWnOvj4d/ZgxeW58lbmkfwnV7eRFplBt8bOfvaWeNrYrQXAAAqUPT9y6stOd/Bkcf1Bf6O4Du9YzMMvhdz9rWvxtfEaC8AAFTg04LB9+MWnOs7A+f0QcG/J/hOb5azLX+ds6/Pano9jPYCAEAFFiflVsHg+8KIbcTJruJyNSdCb4KiuL27aYn//GfozQQdA/b2pCyb07k+E+5/9/OnpCwSfGcWfI/MMPjmXa8jNb0eRnsBAGBOwWfYEjBLk/JmUn4p+Pf7SwzEZ5Ly4gzPc0lSfhs4nzUlBinBV/CdltFeAACoyKmCYfVk3995PSnXJgi8w0p833YWyyN9MrDfN0oOUoKv4Dsto70AAFCB+Jjz3YIB9a3Qmw35Yign8PaX+Pjx/grPc2OYfkkmwVfwrZLRXgAACgeaNpdTFdTfpjH2fzjcvwRQFeXLCs5xRbh/dPqvpKwWfAXfml0Ho70AAAi+FQXfg2HyEdo4ahofF44TXvVPVhUni3o4KduScij01sgdZ9vHSz7Hrwa2v62iICX4Cr6TMtoLAIDgW2HwPTPBcXyelEfH3E+cyfmPMfZxoKTze2Vgu19UGKQEX8F3UkZ7AQAQfCsMvrfH2H98XHiaWZjjqPBXY+zv+SnPLYbzG33biyPPywVfwbdmwddoLwAAgm+FwXf5GPu+npQnZhR+Fsqvofgau8NcGNje+oqDlOAr+E7CaC8AAIJvhcF3nImttpa87wsF9/vGhNt/a2A7H8wgSAm+gu+4jPYCACD4Vhx8d4Ti6+yWLT6GfKfAvi9PsO24JnD/Ek2XwnQjx4Kv4FsVo70AAFCxVwsG390V7f+DgvvfOMY2lyTl576/G8P1mhkFKcFX8B2H0V4AAJiBjwoGz1UV7T9u916B/R8dY5uHQjmPSgu+gm/VjPYCAMAMFJlk6mbFx3C6wDH8VXBbLw78vXMlH6vgK/iWxWgvAADUKPier/gYdoZio855M0qvSMqffX/+76SsFnwF35oGX6O9AABQo+B7quJjWFUw+O7I2c7xgT+/vYJjFXwF3zIY7QUAgI4F3+jPAsfxfsbfH5yd+lhFxyn4Cr5lMNoLAAAz9ElNgu/JAscxKsw+HHqPNfcvf/SQ4Cv41jT4Gu0FAIAZK7Kc0ekZHMfHBY7j5Ii/e37gzz1f4XEKvoLvtIz2AgDAjL1cIPCcncFx7J7wOPYN/JkPKz5OwVfwnYbRXgAAmIPNBQLPpRkcx/YJg+/ZUGxirLqVzYJvJ4Ov0V4AAJiDIjMq36hJABd82xF8j+bs52KJ+zpXo+BrtBcAAOboTk44uDeDY3ipQPA6I/hWZs8Mg++xnP38XeK+ruTs6+gM69hoLwAAzNE3BULPQxUfw8YCx/CV4FuZIstaleWrAj+0LJrRjzrHZ1S/RnsBAJhJaGpLqWJpoSIzKm+swTU8IvhW5usCx7y6pH19X2Bf60rYz8MF9vPdjOq3yaO9i9LP50dp/3M1KbeTcjctt5LyW/qDxv6kPO4rCQBA8K1j8N1WYL87K76GRR51flPwrcTKNMDMog0sLrivMmbnfqPAfuKxVP00Q1NHe5cn5b006I7bvuPj7E/0bWtn+u+X+boCABB85xV8i4SRwxVfwyKTW22tQVtr43JGxwq2vTi799Ip9/VmwX3FUcSnp9hPDF3XCu7rs4rrt4mjvZsy6i8+ih7fnY6vSMQR85sZ53ch9B4nv5f+/5W+rgAABN95Bd8ige7biq/hjgLnvkrwLU0ceduWBpdx2l8Mv68kZcUY+4qPyj6blIN9AahIiY/Tfpj+3SLv/MZQviX9kebumOf1dfrDytKS67mJo737RxzvubR+Fw/5O8vTdpH3GPsLvq4AAATfeQbf3SH/kdDFFV7D13P2/1tN2lqTg2/8ceF66I2mltEWYzD9KylfZuzrxphhN2vCqzjb87URn/+bJX7G7qXHfbCEOm/aaO+eEZ/9V8ZsZ6Oux8YAAIDgO8fgG0cA82bArfK91Ly1XT8RfKe2q6I2eXaG+xpWx5sr2s+0j0A3bbR37Yg+4LUJtrVuRPjd5OsKAEDwnWfwjT4P48+qXJYLOft+TvClYZo22nt6yHH+MsX2hr2+sFmzAABg3tbmhLr4qOmiCvYbt5n1TuYvNaojwZcimjba+9iIY/1gyu2eGdjeNk0DAIA6OJMT7F6pYJ8bcva5W/ClYZo22rtvxLFun3K7awa2t0PTAACgDp7OCXY/VbDPT0L9J7USfCmqiTM5nwjVvdff/5nZqXkAAFAXR3LCXZmPKy4JvRl0R+3rJcGXhmniur0XRxxvGUG1fw6GXZoHAAB1EdfLvZ5x8/5HKG+9030Z+zlaw7oRfMnSxNHeaNSPT1+VtP1r6fb2aCIAANTJ1lDtUi/Rir4b4sHyc+gtsST40iRNHO3NCr5x0rlHStj+4XR7H2oiAADUzfs5Ie+1Kbd/fMR2r5V0sy34MktNHe2Nfsho02WM+m4L5f1gBgAApTucE/TemHC772SE3jU1rg/Bl1GaOtobfZHTrt+ccvuLk3IvVLsWOAAATOXDnJviOCPswwW3Fd8N/iyMXq/3sZrXheDLME0e7Y225LTrWN53mQEAaLu4/ubfGTfFd9JAG2dwXTTk78dgHCeyujzi78eRoGUNqAfBl2GaPNob0s/snwXCb1zO7BmXGwCANouzPX8eeo8sZt0cx/8eZ4X+OinfJeVmxp+9lJQXGlQHgi+Dmj7au2BXgeC7UGI/sNKlBwCgzeLjyPHx56tj3CgPzhR7OikbGnjugi+Dmj7a2+/cGJ/j+ATIXpcfAIAueDa9+T2WlG/Sm+Hboffocyy3Qu/d3VNJ+Sj0lklarNpoibaM9i6IT3UUeeTZ488AAAAd0abR3gVrQ+9VhXGf5Ijv6Xv8GQAAoEXaNto7GH4neZXB488AAAAt0sbR3n5xJvaLYbL3+OOkdes0EQAAgOZq82hvvyWhN4PzPxOWT5OyXHMBAABonraP9g7aHCafxT2u3f2cJgMAANAcXRntHRRHbg+F/HW8R63t7d1fAACAhujaaO+gOPFV3nrWo8qHmg8AAEC9dXW0d5gXQm8N33HD7zuaEQAAQH11fbR3mJ2h9x7vOOH3GU0JAACgfoz2jrY4KW+F3jq+RYLvd5oTAABA/bR5tDe+s3uthO3EtX/PFwy/azUpAACA+mj7aO/CZFWPl7S9owWC7z7NCgAAoD7a/m7vQvB9rYJtjirHNCsAAIB66MK7vQsh9UyJ24yPPd/OCL5nNC0AAIB66MJMzgvB925SlpW43cMZdXdW0wIAAJi/rszk3P9Y8p4St7s9GPEFAACota6s29sffH8qcbsvBe/4AgAA1FaX1u0dnIhqwwyC7x5NDAAAYL66Mto7LPj+WNJ2d46ov3tJWaWJAQAAzE+XRnuHBd9Y3ihhuydH1OERTQwAAGC+ujTaOyr4xqWInp1im2tDb2R3cLs3kvKIJgYAADA/XRvtHRV8Y7melKcm2N5DSbk0YpvbNDEAAID56tpob1bwjeVmUvaOsa3HM0Lvm5oXAADAfHVxtDcv+C6Un5PyelIeHbGN+Fj0oaTcDcMns3pV8wIAAJi/Lo72Fg2+/eVWUn5J/14MxHcy/uxvSXlO0wIAAJi/ro72ThJ8i5Q/k7I/KYs0LQAAgHro6mjvKItDb2KrOBnV20k5lpQzaaCNMzPHWZ/v9JX4774OvcedN2hOAAAA9dLl0V4AAAA6wGgvAAAArWW0FwAAgFYz2gsAAEBrGe0FAACg1Yz2AgAA0FpGewEAAGi1d4PRXgAAAFrsP2nAHRz1NdoLAABAqwOw0V4AAABaG4D/JxjtBQAq9v8BaLuhcuA9TVgAAAPzdEVYdE1hdGhNTAA8bWF0aCB4bWxucz0iaHR0cDovL3d3dy53My5vcmcvMTk5OC9NYXRoL01hdGhNTCI+PG1zdHlsZSBtYXRoc2l6ZT0iMTZweCI+PG10YWJsZSBjb2x1bW5hbGlnbj0ibGVmdCBsZWZ0Ij48bXRyPjxtdGQ+PG1zdWI+PG1pIG1hdGh2YXJpYW50PSJub3JtYWwiPnY8L21pPjxtbj4yPC9tbj48L21zdWI+PG1vPj08L21vPjxtc3ViPjxtaSBtYXRodmFyaWFudD0ibm9ybWFsIj52PC9taT48bW4+MTwvbW4+PC9tc3ViPjxtbz4rPC9tbz48bWkgbWF0aHZhcmlhbnQ9Im5vcm1hbCI+YTwvbWk+PG1mZW5jZWQ+PG1yb3c+PG1uPjQ8L21uPjxtaSBtYXRodmFyaWFudD0ibm9ybWFsIj50PC9taT48L21yb3c+PC9tZmVuY2VkPjwvbXRkPjxtdGQ+PG1zcGFjZS8+PC9tdGQ+PC9tdHI+PG10cj48bXRkPjxtbz4mI3hBMDs8L21vPjxtbz4mI3hBMDs8L21vPjxtbz4mI3hBMDs8L21vPjxtbz4mI3hBMDs8L21vPjxtbz49PC9tbz48bWZlbmNlZD48bXJvdz48bW4+MzI8L21uPjxtbz4mI3hBMDs8L21vPjxtZnJhYyBiZXZlbGxlZD0idHJ1ZSI+PG1pIG1hdGh2YXJpYW50PSJub3JtYWwiPm08L21pPjxtaSBtYXRodmFyaWFudD0ibm9ybWFsIj5zPC9taT48L21mcmFjPjwvbXJvdz48L21mZW5jZWQ+PG1mZW5jZWQgY2xvc2U9Il0iIG9wZW49IlsiPjxtcm93Pjxtbj4yPC9tbj48bW8+JiN4QTA7PC9tbz48bWkgbWF0aHZhcmlhbnQ9Im5vcm1hbCI+czwvbWk+PC9tcm93PjwvbWZlbmNlZD48L210ZD48bXRkLz48L210cj48bXRyPjxtdGQ+PG1vPiYjeEEwOzwvbW8+PG1vPiYjeEEwOzwvbW8+PG1vPiYjeEEwOzwvbW8+PG1vPiYjeEEwOzwvbW8+PG1vPj08L21vPjxtbj42NDwvbW4+PG1mcmFjIGJldmVsbGVkPSJ0cnVlIj48bXJvdz48bW8+JiN4QTA7PC9tbz48bWkgbWF0aHZhcmlhbnQ9Im5vcm1hbCI+bTwvbWk+PC9tcm93PjxtaSBtYXRodmFyaWFudD0ibm9ybWFsIj5zPC9taT48L21mcmFjPjwvbXRkPjxtdGQ+PG1zcGFjZS8+PC9tdGQ+PC9tdHI+PC9tdGFibGU+PC9tc3R5bGU+PC9tYXRoPp4DizYAAAAASUVORK5CYII=\&quot;,\&quot;slideId\&quot;:293,\&quot;accessibleText\&quot;:\&quot;table row cell straight v subscript 2 equals straight v subscript 1 plus straight a open parentheses 4 straight t close parentheses end cell blank row cell space space space space equals open parentheses 32 space bevelled straight m over straight s close parentheses open square brackets 2 space straight s close square brackets end cell blank row cell space space space space equals 64 bevelled fraction numerator space straight m over denominator straight s end fraction end cell blank end table\&quot;,\&quot;imageHeight\&quot;:57.62162162162162},{\&quot;mathml\&quot;:\&quot;&lt;math style=\\\&quot;font-family:stix;font-size:16px;\\\&quot; xmlns=\\\&quot;http://www.w3.org/1998/Math/MathML\\\&quot;&gt;&lt;mstyle mathsize=\\\&quot;16px\\\&quot;&gt;&lt;mtable columnalign=\\\&quot;left\\\&quot;&gt;&lt;mtr&gt;&lt;mtd&gt;&lt;msub&gt;&lt;mi mathvariant=\\\&quot;normal\\\&quot;&gt;v&lt;/mi&gt;&lt;mn&gt;2&lt;/mn&gt;&lt;/msub&gt;&lt;mo&gt;=&lt;/mo&gt;&lt;msub&gt;&lt;mi mathvariant=\\\&quot;normal\\\&quot;&gt;v&lt;/mi&gt;&lt;mn&gt;1&lt;/mn&gt;&lt;/msub&gt;&lt;mo&gt;+&lt;/mo&gt;&lt;mi mathvariant=\\\&quot;normal\\\&quot;&gt;a&lt;/mi&gt;&lt;mfenced&gt;&lt;mi&gt;&amp;#x394;t&lt;/mi&gt;&lt;/mfenced&gt;&lt;/mtd&gt;&lt;/mtr&gt;&lt;mtr&gt;&lt;mtd&gt;&lt;mo&gt;&amp;#xA0;&lt;/mo&gt;&lt;mo&gt;&amp;#xA0;&lt;/mo&gt;&lt;mo&gt;&amp;#xA0;&lt;/mo&gt;&lt;mo&gt;&amp;#xA0;&lt;/mo&gt;&lt;mo&gt;=&lt;/mo&gt;&lt;mfenced&gt;&lt;mrow&gt;&lt;mn&gt;32&lt;/mn&gt;&lt;mfrac bevelled=\\\&quot;true\\\&quot;&gt;&lt;mrow&gt;&lt;mo&gt;&amp;#xA0;&lt;/mo&gt;&lt;mi mathvariant=\\\&quot;normal\\\&quot;&gt;m&lt;/mi&gt;&lt;/mrow&gt;&lt;mi mathvariant=\\\&quot;normal\\\&quot;&gt;s&lt;/mi&gt;&lt;/mfrac&gt;&lt;/mrow&gt;&lt;/mfenced&gt;&lt;mfenced&gt;&lt;mrow&gt;&lt;mn&gt;2&lt;/mn&gt;&lt;mo&gt;&amp;#xA0;&lt;/mo&gt;&lt;mi mathvariant=\\\&quot;normal\\\&quot;&gt;s&lt;/mi&gt;&lt;/mrow&gt;&lt;/mfenced&gt;&lt;/mtd&gt;&lt;/mtr&gt;&lt;mtr&gt;&lt;mtd&gt;&lt;mo&gt;&amp;#xA0;&lt;/mo&gt;&lt;mo&gt;&amp;#xA0;&lt;/mo&gt;&lt;mo&gt;&amp;#xA0;&lt;/mo&gt;&lt;mo&gt;&amp;#xA0;&lt;/mo&gt;&lt;mo&gt;=&lt;/mo&gt;&lt;mn&gt;64&lt;/mn&gt;&lt;mo&gt;&amp;#xA0;&lt;/mo&gt;&lt;mfrac bevelled=\\\&quot;true\\\&quot;&gt;&lt;mi mathvariant=\\\&quot;normal\\\&quot;&gt;m&lt;/mi&gt;&lt;mi mathvariant=\\\&quot;normal\\\&quot;&gt;s&lt;/mi&gt;&lt;/mfrac&gt;&lt;/mtd&gt;&lt;/mtr&gt;&lt;/mtable&gt;&lt;/mstyle&gt;&lt;/math&gt;\&quot;,\&quot;base64Image\&quot;:\&quot;iVBORw0KGgoAAAANSUhEUgAAA4QAAAIVCAYAAACJAzFpAAAACXBIWXMAAA7EAAAOxAGVKw4bAAAABGJhU0UAAAEfVDeuKgAASxJJREFUeNrt3Q/kXfX/OPCXmZmZfczMJInJJElMMknGZGZmRjKZZGSSyYz0TZ+ZjGSSJGaSyYxkZiYjkySJZJIkkkxmot9kZmZ8fvf1eZ/3p/u+u+fPvfecc8+fx4OXT5/azp/Xed3XeT3P618IAEATrRmkXbIhHBmk/wzSlUFaJjv+Z63yAQAA3bRnkK4O0u1B2tjjfFg+SNeSgDCmfYrG/5xL8uT8IN0rOwAAoP3WDdKnQwHQpbDQE9RXLw7lRUyXFZH/OTyUL9cHaa8sAQCA9toWlvaGnQ4LPWR99uNIQBjTU4rK/2wfpL+H8uajQVopWwAAoF2OjQQ978uS/wZ+/xmTLsqaJR4d+ZDwwyDdJ1sAAKD54hDRSyMBzzuy5b8upASEMT0ke5aIAeDvQ/kTA8QnZAsAADRXXCzmt5FA57hs+a9NGcFgTCdl0V3uGQkKbwWrkAIAQCM9HpYO8xPkLPV+TkB4OwmAuDso/GMkryw2AwAADbI1LF0IJKazsuV/4v6Lt3ICwpiOyaqxHhykP0fy6lnZAgAA8xcXSrkx0lj/NlgZctjhAsHg4lYLq2TXWHH+4J2R/NopWwAAYH7iMNHRnsE4bHSDrPmfZWHpPLi8dKiF9/jGID1Ww3kOjOTVzUHarIgBAED97g93zxmMPThPypol9k4QDP4nCR6Xtej+tibX/VxN5zszkl9Xg7mXAABQq7WD9MuYYOaorLnLtxMGhHUGV7OKW0Mszu3bV2PZG11kJubxckUNAKB+sRH2fkp6RvZ01vkxQcz3suUuj08RDLYpL78YuuZ9NZ5355g8e1dxAwCo34qMRu37sqeTXh3zrONQURur3+30lAFhTE0fentk5Hr31Xz+c2Py7GlFDgBAQEh1Hgl3r/Sod2a8+8bkVRxm+0nBgPBig+/tqTHXW3dA+MCY/I1DSdcoegAAAkLKFxc6+XHMc45bTqyTPXd5e0xevTxIW0LxXsIHGxroXmtAQBidGHMdJxQ9AAABIeU7EmymXlTcS3B0O46/wj97M35XMCD8oIH3lXbt8wgIN6Vcy2OKIACAgJDyxF6hW2Oe8e1gz8FxXhqTV28O/ffnCgaETcvfcxnXum9O13QxWOAIAEBASKVOpTzj07JmrJ/D3Yvu3Dv03+Pw2ysFg8KmbOVxIuc65xUQpgXXzymGAAACQmb3UMYz3i577rJjTD59PObPvVYwIIz7/K2c8z29XeA6982xDro95np+TQJvAAAEhMzgTMrzvaHBPdaXY/Jq85g/FzdYv1UwKHx5jvdzouA17pvjNaYNZX1RcQQAEBA2XRxK+OwgnQwLG75fTYKt20m6GRYWJPk8LAzdfD4sHX5YpY0Zz/eMR3eXR8bk01cZf/6DgsHWL3O4lzh38YtQfEXUeQaE+xuUb4AGUSlp0kbUtinPc9ajQzlHQDgXcQhgXHjkmxl+Q7GxXvWQzeMZ53/eY7zLuN60XRl//sEJnveeGu9jX/IR4j8VpCrqhawPF7sVS6CuBlGsOO/MWEneShoHByY8/yNJw+DWBOeKcxJe9+hQzhEQ1u5gWOgFzCq3sTcw9izdCMU2MK9iJcrlybWknXejR7nE+nD3XLYiPVQXC9Zn39R0Hy9VFAhWXS+k/aa+VDSBOsW5FPEL3s8TVo6xkn8izD4XI/79rYN0OeNccVUziwCgnCMgrN+mjHL7Q1jocVs95u/FXqS3cz6G/JEcv0x7coJWlhq3T2ORuX9bJ6hHt9T0weLCmJR3bZdT/t5oeqmi6/4k49o2KZ5A3eILveims7G3ZV3J51+Z0li/Hhb2kgLlHAFhvZ4Od29UPunG7rFR+3tOUFhmT+HZjHN96pEuEXtTr42pi4quDvpTwbr0/BzvsclzCKPXM67tmCIKzEMcSlNkaNvfFZ1/3LyPQx4LyjkCwto9lfE7OTHhseLHjqy5XWUNK4wBzu2M87zlsS7x4ox5NMkwzXn1djU9INydcW2/KaLAvBwJxXpOqli2e3TlsivB8uAo5wgI6xZ7xq9l5NH6KY75cqh+i4JdOed41qNd4vKYOu++CX9HfxYMCD8QEI51b871PaaYAvOwOqchUOWcgNGx9Ac9jiWmXbGyjemsco6AcG7eCeX3nMePHtdD9hzaWb2X83t+0qP9nyfH5M/pKY5ztGCdfnvKDwldDwhDyF707KiiCszLawUq0bdLPudoYyE2OlZ6FAJC5RwBYa3isMusVUJvzXDsMxV/gLmcc/wViv7/jFtwZfMUx7k3FF/F+YiAcKxfM67vO0UVmJfVIftL7uJCAGUOc3tm5PjHPQYBoXKOgLB2RVaPfHjKY7+Sc9wDMz7TOxUFsl2zKUy2EX2e0wXr9WtzCMrbEBCeC9lTF3w0BObmzVDvhrOjexpZbllAqJwjIKzf3gK/ib0lfRAZTScrrB+vKPb/817J9dzmCer2l2q+1zYEhKdyrnGnIgvMyz0he7W2mC6VdK77Ro77hewXECrnCAgbGxBOuwDM7pzjnp7huveH5m590CRxZMTokOAyVrP8qmDd/rOA8C5vheYNtQX4n48KVKYbSzjPG8FKcALC+QSEyrmAUEC4VJHenml7CHfkHPfcDNed18vyiWL/X4fH5M0rJRz3mVC8ft8lIFzi+ZxrtH8m0PiGQRkbpw5vWnw1WIJfQFhvQKicCwgFhEt9E7KHXk47pykvILwwwzWfzzn2Rx7rf+uc30fyJfYWrq7o2GnpqxrvuQ0BYV4wbbgzMHd5w0D+nLFhu7WChjco5wgIpxdXjvxtTN7EDxmPzHDcKgPCvGDkA4917HDgMhe2OhyKf/Sra3+9NgSEO8N89sQFKOy5AhXqczMcf3R1so2yHOUcAeHcxV6j18NCb30csvZamL0nqcqA8FbOsd/xSO/q+Y2Bxv0ll5kbBQPCuobwtiEg3F7gOh9QfIF5il+l/sipqKZdHGNtWLqgx0XZjXKOgLCzqgoIlxVoUO/ved5vrikoe7dgQFh2MNrmgLDIVi/bVR/AvB0pUFlNs3z+wTC/ieagnDdPn+bJnuzhs/2sooBwVYH8fr7nv61xewVWMWzzgQl+A3X02rYhILwn1Lv9EcBUNoTsDX+nnYdwOVS3ATgo5wJCAeF8xaHRcb7slYJ5Mm1AuLYlDf95uW9M3fZ1hee7UPB53xykNQLC/w61rXLKAkBpzuRUVn8N0vIJjjc6fOWoLEY5FxAKCFsv/j5ib9wXYxr/X1cUED4pIMz09pj8qHLbmycn+B28LiAsFBC+4PUANMGWkiusD8LSuQT3yWKUcwGhgLC1Ym/g8eSjyfB9Xkoa3TFQrGoOYZFy09eAMM6XvT6SF7/XcN7LBX8HVW/B04ZyUWTIc9/nwAIN8n1OhVV0CEpsGNwI5awsB8q5gFBAOD9PhYWFkobv7e+w0Cs1uppuVQFhkUU5+hoQvjQmLw7XcN79E/wWXux5QLiiwHW+6fUANMWLBSqthwoc5/lg9SyUcwSEbRbnNI32Av2RBBurUv5OVQHhQwLCVD+HajaizxM/iF0r+Fv4uecB4cqghxBokVjB/5lTab1b4DjDm4Bfka0o5wgIWyNubv7LmCDjjbDQ05GlqoCwyBysPq4yOi6/j9d4/iMT/B529DggNIcQaJ23cyqtGzmNgtElqd+QpSjn1Mw+hJOLC4WMmxcW5wgWnRtbVUC4POhhGWd0YZ+69v5btD4s3YM1K30pILTKKNAe94fZ5gMcG3k5bZClKOcICBsrNlZPpOTVkQmPVVVAGEL+ljF9e67jhtF+MofrOBmK9xJu7mlAWGTbFPsQAo2Tt8fQNyl/L64kdnXoz52TlSjnCAgbKy4K83OJDekqA8K8+WonevbsPhiTB1vmcB2PTBAQnu5pQFhkmw5z0IHGeapA5fXomL+3c+TPbJOVE+nT/KqzyjkCwrl6LKTPpZ12P80qA8K8Dzgf9ejZjRuq+d0cr+fLgvV+FUNa2xAQPl3gOh9QJQFN9HNO5fXBmL9zfui//yoLBYQNDwiVcwFhX23KCAa/n+G4VQaEp3KO/UmPnt+RhgU+ec+9ykVv2hAQ7iwQKC9TLQFN9HJOBXYzLF16/J6wdI7Hq7JQQNiCgFA5FxD2zaqcDyG7GhoQHsw59mc9eX7jtnu40oCA4peCdX9csGtNzwLCZ3Ku8ZoqG2hyo+FGTiX20tCff23o38ehLOtloYCwBQGhci4g7JusFXb/nPHYVQaEecf+oyfP74Ux996ED1N5AXtV19uGgPD5lrwPAcZ6N6cSGx5aNPx18IysExC26AWonAsI+yJuH5G1Wueswy6rDAhX5Rz7Vk+e4ffh7lEMaxpwXfH5/F2w/i+zR7MNAeHRnGt8R5UNNNmDBSrbuDDBEyP/7ilZJyBsUUConAsI++LNMPmc2aYEhNFPOcdf0fHn92TDg4m8/V2H0/M9Cgjz5r8+o8oGmu5STkUW9yD6aOj//yzLBIQtCwiVcwFhX+TN85o1b3ZVHBCeyDn+1o4/v3ErrW5s0PXFFUTz9otcTJd7FBCey7nGe1TZQNPlrY51Oyxd/vqQLEM5R0DYOCsLNJ5n7SF8tuKAcE/O8Z/t8PN7YMz9NnEP1E9C8Q+DZYyyqKsncha/ZVyflaqB1vi9YOUeG8xrZRfKOQLCximyF9qs82KP5Rz/qxKC2tsZx3+rw8/vnTH3+2QDr/OJCQLCSyWc71bOOd6cc37EuZJ3KvwIA1CbVwtW7qdkFco5AsJGKrJX3NUZG76/5hz/rxLuI2uD+q6u1rg63L0a8vcNvt7vJggKH57xXNcbXl8/kHN9T6uugbZYF7K/yi6mJ2QVyjkCwtYGhDFtm/L4xwscu4wNuLOW8P+zo8/ucOjufPJZA7a84POrOT+7rGHOfwcb0gMtczKn0v1BFqGct8KmsNDjICDsl0cLNtB/mqJ8vBuKBwCzLvyyKufDzb0de24xYPg9dDcgjB8J7pshf84UOP6qgseqYghu1jDqk165QNcaEy83/Prj1gJxSOCnYWGlvZtJoyLOP4hf6b4OC6tI7u1BY5nulvMs65JgKDaQ9nX8OQoIxwcWRVeAjL0q6wvWq18O/b1vw/Q9QtuT318RH4b+LCzzbOj+qtNvz5A/bxQ4/ksT5HPZQ0yzhjhv8coF2uirkL4h8JqGXvPTSbA3ycspBopxove9Hrly3pJynmV58jFkeK6NgLCfvpigHozz/Y6EhT04lw0FlQ+FhWGbow3dz0L+5vGL6dWkXC5LAsHFYxUdrro549gf9aQ+6lKKH2Wn/RC7tcDxr+W8z4c3ji9z65JlIX3Rm8sBoKWeC+0Z9hBXgZxk+etxKU7iP+CxK+ehvcN74vyVcUueCwj7aV9FDfqLYWEF0BCyl9gvc/7iN6H8hXGaZnPoz960h2cIuq6FYgsm7Q//rBC9OqnrLw/9mTdKfn5ZK66+4FULtFWseK+Mqdg2N+w64yavP5f4ojrh0SvnDSzneQ3JrJ5xAWF//VByQ/7jsNDbt+jklMf5Mky2wMaujGM92pFndbpHAeHvYfoFVo6WcP4PK3h+add1JVhMBmi50cUDvm3Y9cV5L3lLn0+T3vfolfMWiMOiPipQngWE/RXn/f1VQp0Yh8IdTPkYMemxYi/NuhKD22MdeE5xoZU7oT8B4Sz1UhzKfzU076NvWvk86BULdKExMVyxPdOw67tU4cvqeY9fOW+oOFwvzve6WXHDS0DYDY+HYsPs0tIXyW8kzZkJjhXr7LVT3sfukN4D03bHehYMzrq34tYJ6r/FdLPC4OyRlHPGIdV6B4FO+Dw0cwn+V8ZUvt8l//7xpJE43ICOS0wfCsU30Y2Lcqzz+JXzholzUf5IGuFbk8ZG3Az5FwGhgDBDHE1xasIG9KVQbNGNGODlLeYVFxI5XMJ9pK1surPl5beMXtw2pqdmyLcnk7qwyHnicNyNFT7DtK1Y9qh6gK7YlFS6jzfomjYkDYzhVcV2TfD3YyOnyLzDNz1+5bxB4lCns2Fh5cdRzwoIBYQFxEbxq0k5ihu730pSXFTr+6Th/GJYmJs9ifhhIm7TEucG3kyOGT+qxa1/4jYAZa3Ym7ZVzBcebS/Fj70HkvJ8PSl3N5O6/NPkI8R9FV/DmuT3M+6DCgAVemeo0o0V//1THCOuOvZZTkD4ZzDcg+bI6rFeKyAUEPZE2kI2j8sa5uBIGL9q+UZZA1CdGMgt7vUT/3eWFebi18W8IaRPyXJaQkAoIOyD+GFk3JzIL2UNNVsfxvcOviRrAKp1MCzd8HhWcbGErNXdDstyBISNDwhvpaR3FYtOStuGYpesoUbjeqsvyBaA6n2ZVLo/hfKGc2Yt3X9KliMghFY0xuOqjqtlDTUYtxF93F/RYnQAFVszVPHuLvG42zIa05/KdgSE0Dirwvi93wwTpmrxo8Nv4e5tLR6RNQDV2xP+2di4TLGn8Y6AEAEhtEpcuOPPMWV+m6yhQqdDt7Y+AWiVxb1+qtg0/qeQvn8RCAihmeLCX7dHynxcdGaDrKECL42pY/fLFoD6xIZt7LGrYiuI8ymN6bdlOwJCaLRx+3B+M0jLZQ0linsYj44msvAcQIecTWlMPyNrEBBC4x0YU/bPyBZK8tAg/TVSvg7JFoBuuZDSmL5X1iAghFZ4cUz5PyZbmNH9g3Q1GCYK0HnfjmlIXJYtCAihVfYGw/ooz32D9EdYupqo/S4BOurWmIa04SAICKF94lyv0eF9r8gWpggGrwyVodhLuFm2AHTTujGN6Lhq3XpZg4AQWmnTIP088lt4VbZQ0ENh6TDRL7UJALptz5hG9HuyBQEhtFrcQPzUyO/huGwhR9zKZLiH+agsAei+k+Hu3kGLySAghG54dqSBH1cfXSFbGGNf+Gdfy9+T4BCAjot7Gl4baUD7GoiAELplQxIIxt/E34P0gCxhTHvgp6SMfBAWepgB6IFdI43n3wZppWxBQAidFBec2SkbSLFtkJ6QDQD98uVI49nwEASEAADQA1uCxQYQEAIAQC99P9Ro/maQlssSBIQAANB9Lw41mOOiMhtkCQJCAADovvvCwipzsbF8c5AekyUICAEAoPvistLfDDWWd8kSBIQAANAP7ww1lJ+XHQgIAQCgH54baiQfkh0ICAEAoB/iRrM3kwbyUdmBgBAAAPrhwUH6M2kcvy87EBACAEA/3DtIfyQN449lBwJCAADoh7i34G9Jo/i87EBACAAA/bBukH5IGsSXBmm5LEFACAAA3bdmkL5NGsNfD9JqWYKAEAAAum/lIH2ZNIQvD9JaWYKAEAAAui8OC72YNILj3MH1JR//zCBtlc0ICAEAoHnOJQ3guKrovSUfe39y7E2yGQEhAAA0y+mk8XutgqDt4bCwqf1XshkBIQAANMuJpOF7fZA2l3zshwbpanL8/bIaASEAADTH8aTRG3vwnizpmCsG6alBenuQbg0df6XspqGWCQgBAOibIxmN4LLTCdlNg23IKLvPyx4AALrmYI3BYExbZDkN9mxG2T0uewAA6JLnaw4Gf5TlNNyXGeX3Z9kDAEBX7Kk5GIzpkGynwd4uUIY/CAvzDAEAoLV2DNLtmoPBO6H8De5hWnHo8tODtHuQ3hqk3yYoy/HPxuGje5JjxEWYVstSAADa4vNQf+/gOdlOQ6yroHy/L1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DHeGKT/pKTDsgfgvw5n1JVvyB4AoI2OZTRwXpY9AEsczKgz35Q9AECbZPUMvip7AMZ6PaPufF32AABt8HJGg+Yt2QOQ6XhGHXpA9gAATbY7oyHzsewBKOTjjLp0t+wBAJrosUG6mdKA+XKQlssigEJifflVSn0a69nNsggAaJL1g3Q1pfFyZZDWySKAievVKyn16tXkvwMAzN2ykP4l+1bwJRtoln+FhQVa/tWCa30sqUfTRl4s8zgBgHmzAALQJv9O6qf/l/xz0wPDlzLq2Lc9TgBgnrZlNFTOyR6gYf6VBILDdVUbAsNzGXXtNo8VAJiHtSF93uC1YN4g0Dz/zgis/q/B170+qVfHXfcfSX0MAFCrM8Gy6EB7jOsdHO4lbPrQ0Z0Zde4ZjxcA0DABSJfVO/jvltxD1oe4nR4xAFCHVSF9KfTrg7RBFgEN0/bewUUbknp23H38ntTPAACVOhbSv1Afkj1AA3Whd3DRoYx7edOjBgCqtHGQ7qQ0RH6SPUADdaV3cFHce/DHlPu5PUgPeOQAQFU+DelfprfLHqCButQ7uChrHvcnHjkAUIXHMxogX8oeoIG61js47KuMOnmzRw8AlO1SRuNji+wBGqiLvYOLtmTc2yWPHgDQ8AD6rMu9g4t8qAMAavF5RqPjCdkDNFCXewcXPZFxj58rAgBAGTZnNDi+kj1AA/Whd3CRuYQAQKVOZzQ2dskeoIH60Du4aFfGvZ5WFACAWdwb0vcd/E32AA3Up97BRb+m3G+sv+9TJACAaR0J6V+eX5U9QAP1qXdw0asZ93xEkQAAprFskK6kNDBuD9J6WQQ0TB97B0NSH99Oue8rSX0OADCRnSH9i/MZ2QM0UB97Bxd9mnHv2xUNAGBS5zIaF0/LHqBh+to7uGh7Rp19VvEAACaxNqQvJnNV9gAN1OfewWhZUj+nDfNfq4gAAEXtz2hYvSd7gIbpe+/govcy6u4XFRMAoKgvMhoVW2QP0DB97x1ctCUjHy4pJgBAEYaLAm2id3CptGGjd4JhowBAAS+E9C/M78seoGH0Di51IiM/nldcAIA8WUuX75A9QIPoHbzbrmDLIABgSnGVurTNjW8HmxsDzaJ38G7LM+rxm+pxACDLtozG1XnZAzSI3sF05zPq8m09zpc1YaEHFcq0VrkCuuRYRiPiFdnz3y/vOwfp7bCw0fNvg3RjkG6FhS/y8et7XNDhXFiYb7l7kFY08D42D9LBQTodFlaU/Su59tvJvcR7+jW5x+MNvg/6Te9guoMZefNWT/NkT1I/x3puY4vvQ/3dPOfCPx/O75UdQNt9m9GIeLjH+fLQIJ1MXrb/mTDFl/SpQXpkzvcQX1JHB+nKFPeweB+xgfGUnwkNoHcw28MZv+Vve5YX68LSufFx+422rbaq/m62w0N5fX2Q9soSoK3iF8S07Sb+7mmexJfwmSlfwOPSR0njpE5xiNTxkD6naJr09SA96ifDHOkdzHcjpG8/sbwneRCHx14buvfTLbt39Xd7bE/aSsPv+5WyBWibnRkvkE97mB9xmM31El/Ciyl+4d1c0z08Fab/opyXYqPyiJ8Nc6B3sJisFaN39uD+R6dAtG3bJPV3+zw68gHih0G6T7YAbX559nn+4GsVvYSHe1y3VHwPL4T0Ht8yU5wz4SsoddI7WMyhjHx6s8P3HUdhXBq533dadg/q7/aKAeDvQ3kcA8QnZAvQFheCVemiozW8hGOKCwHcX9E9vFTTPSymi6E/Q9CYL72DxW3N+M1e6Og9x8Vifhu51+Mtuwf1d/vdMxIUxvUHrEIKtMLNYL7JSxl5cCH577Fnb3jFtvjPDw7Ss2Fh8ZgbE7yIq1jcYVfNjYnFdMpPiBroHSxueUjvZbrZwft9PCwdrhfTyZbdg/q7W0HhHyP5bLEZoNE2ZbwoLvckD55ICQTj1+VJlpFeFRbmZhRdkfTZEu/hgbB0Uvtw+iUsDAuOcyM3hKWbU8egNq6kGpdlfy/c/YW9aHrBT4kK6R2c3A8Zv9dNHbrPrWPqvrMtuwf1d/fEj8V/VvjOByjVMxkviY97cP+rw9LhHYu9dw/OcMw4ufxqgZfwdyXex7htQ34M0w35jQsafBMmHwa7ruVl4cEkoI8NsMMF/078YLA/+a3E5zm8N2Vs4H0eFoYil9EAX5s0KOIKdl8nx7+dpLgI0sXkXA908Heqd3ByH2fk2TMducenwt0jM2Jd2La5cervboofm0d76nfKFqCJ3s14SRzowf2/F+4eZrSshOM+FIoNIS2j8X5gzHHfK+E+4nFvTtCoON7C5/9QEkT9GCYbbhZf6l+EyYdmTdPoeiwsrBo5yfLz89jmpCp6B6fzUsd+q6MeD3f3qsVhoxtadh/q724bfb7xmWyWLUDTnM14Qezo+L0/FKpdfe9wgZfwczOeIw5T/bPC+4jzJv8q2KCIL7rVDX/msZEVh5jFlQd/zbiXkxll5usw29YjmyYon5/NcK44fOz+DvxO9Q5OZ0dGvp1t+b3dH+6eMxh7Yp5s2X2ov/thdE/jOILoHtkCNMm1jBdE118Ow8FwFftUxfkdefsZzrrwweg2GWcquI+tofgy6Psb+JzXJYF3zJuiC/+Mey4vhuLzQ7NSXGwgrxfjjVDOhtQxAF3f4t+o3sHprckoF1dbfF9x6PQvY+7paAvvRf3dD2vD3YvMxGHCVngFGmFFyN4vr8uGF9P5vMLznMp5AZ+e4djLwtLNi3+rMIg/UrBB8WmDnnF82V6eMpAaDQhPhHJX9vsy5Zo3JP+tzHOda/HvVO/gbP7OyL8VLb2n82Pu5fsW3of6u192jsnvd2UL0ARbMl4Mlzp+7++Ef3prqpxrtS/nBTzLF+HRZcqfrvjjwe8FGhRN+pCwYqixGAPzOK/uxwkDwhVjGqC3kyDrQPIbWjnUwHskLMzFKfJFft/I9T4Uln5FjkO9Ys/1nrB0dcFlyZ99eYL7aeN+onoHZ/d5Rplo44bZr4bxK0I/1MJ7UX/3z7kxef60bAHm7dnQz72JYoN6cd7G9orPtTNU10M4POS1jl6gQwWDjxUNes6Pjvn37xcMCON9XAxLv+DHhTqKfMWPc5nyhqf+MvJx5q+hBm4c/raq4H0eK3A/X7Twd6p3cHZZIxTatgT+IykfWtray6L+7p8HxpTh+BFwjawB5umNjJfC6x2+78Ug7ZMazrUt5+X79pTHjcMhbw8FEA/WcC/rQ7Ger60Nf/4rCgRrH4Z/FnSJiy0cDpOv+vd8KNZzF4PBxaF98UPFND03J0M9K9rWRe9gOV7LKA9HWnQf8bc3rjc8/o7buJqu+ru/xk0/OCFbgHnq0tfjScQenjgMr45VvvICwj1THnd3mE9v7rcFGhRtWJ3201Dsa3lcfOPhGc7zU8ifS7jYMxj/95Epz7M25C8xf7hFv1G9g+XoyiiQtDlwx1r6XNTf/bUpJd8fkzXAvFwI3Zpz1ERZQ0ZvJw35abwzdJwHa7yfDzvSoHi3wH3EFWJnnZtUdJhW/HI/65f5j3LOcaElvxm9g+XZ1oHycF8Yv7pvrD83tPS5qL/77WLoxsJIQEf8kfFSWCt7SpG1qMwsQ1YXV6K8WPP9vFigQbG9Bc/lhQL3sauE82wqGBC+VsK5ngn5+4y1gd7B8qzOyMtrLbmHtJEsp1v8XNTf/fZcqGZfYoCppM0nuCNrSvNBxov3kRmOG3uD4sbqda9Qlhd0xPRwC57LvgL3UZa8vQt/KOk89xe4p3sb/lz0DtZXz99uwbU/1NHARf3dbyvC+H1mY5lYJnuAOq3KeCH8JXtK83OoZkP6edkd8oc+tuGFVmdA+HWobyhn3qIRTR8OpnewfNcz8nRlw6/9TMp139Bw7nX93QXnUp7Bi7IGqFOf9yCsy+aQvt3A6pbeU16D4qeW3EedAWHeAjZlBoTXc861t8HPRO9gNb7IKA+PN/i6N4Zq9m8VELa//h4Vg9g4Xzau2h2384jTYeIQ+dtJih8Q4sfZOE3jUFK25m1/yN+OCKByWYudfCp7SnE6jJ+3s7HF97Qnp0HRlpUL6wwIT9UYEOatIniwwc9E72A1zmbk684GX/fxjOt+3mPtdf29KH5YfSNkr4eQda/DW/HsTf79qpquPeuDx25FFajL3ozK6CPZM7PNKcHgoy2/r7xA6tmO3EeZAWGdq39+lnOu9xv6PPQOVqeN2wvFffr+zLjujR5rr+vvKM4hvRrSh75eGaTPB+mr8M8+r+NS7EE/Hf4Zbl/nvpZp1/+logrUJWuVxQ9kz0ziV8vRuYNxGMgDHbi3N0P2NhorW3IfdQaEeZvGlxkQXsg5V1PnruodrE7WwlYvNPSas3qy/vRIe19/p23nE1dt3Zl8UBj3Xo6reObN6X6yxvv4JOM6NimuQB2y9mEzqbncRvnp0N45g6POZJSbNi0DLyBsDr2D1TqQUR7ebeg1Zw1zNaWh3/X3/pRgdpItG+Jqq2m9hnXuwfx6xvM4prgCdcgaxrZX9kwlfl0dXjnsj+TF0yU/ZZSbpwSEAsIp6B2s1nMZ+fthA693eRi/JP9iessj7W39/WAYv43PNB+xH0sJCuvcziRrkZ/fFFegDllfCk1ontx94e4FPeIchldDd3oHsza5/r5l9yIgbAa9g9XLGn7ZxF6hXaE789zU3+Uat1XDjzMcb9y+jHVuzXNvTll/TLGF4raFyVeXams6W3HF2pa9yprmpZA9af2vJDBc0eGGZds+IggIm0HvYPV21PROKct7oTlzvPryYaAN9ff9Kdf+5ozHPT/nvMjaO/aoYgsCwqpf3lkNx22KVSFx8voPEzy/OATk6Rbfb9ow429beC8CwvnTO1iPp2sqe2W5nFOGV3ikvay/D6Zc/54Zj7tp5Hh1T/P4NaOsf6fYgoCw6oDw8+AL7DTi/Jb9BRoteY3yFS2877Re0DYOaxEQzp/ewXo8HrKX3G+SWC9m9Zjc8jh7W3+nTXMpY0TTcL1Z9xoKWaO14m9hpeILAsIqA8JrGedZo1jdJe4rGFfk+6ukZxmXvl7fovt/PrRnUQoBYfMDQr2D9VmbUR6utux9fsXj7G39/W2obhG84XK3r+b7OpVT5ncqviAgrDIgvJ5xHl+k/hF7A3+p6HleThprbfDNmOuPHxXWtfS5CgjnS+9gfbIWE2nann77c8rveY+zt/V3Wpvlk5KOv7hJ/P6a7+utnDJ/RPEFAWGVAWHWIijmaPzjdJJXN8L45a5nTedakAdPhO59uRQQzo/ewXqtyCgPfzfsWvN6Sz7xOHtbf6cFhHGLkntLOP6JMJ9tTZ7PKfP23QQBYaUB4c2M8yxTrHIbWHEi+o4ksIiNmN9meK77Gn6/X4+55hMtf4YCwvnROyggTHM+p/x+5HH2tv7+puIPBYt7Ar5f8309EwyTBuboVg0N4b6J8wzfCdm9r2nzeJo6THfcxrnfh/b3IgsI50Pv4Hy0ZZGW33PK7wceZW/r749yysYrMx4/LrxzZw515M6c+4rX5CM9ICBsobgoz7GQvVreaDrUwPtYFe7u+Yxzju7vwDMSEM6H3kEB4bTvpZje8Sh7W3/nBU5t3bdve4H7ekBxBqpyR0BYuYdD9h5Dw+mnBl7/8XD3l8qtHXk2AsL66R0UEGZZVuA3ud+j7G39HcvH7wXKSOwBfbRF97W1wD1tV5yBuhsIAsJyxVXciu5Z+HCDrvuJjjfGBIT10zvYvPr+ToOucVWB3+TzHmWv6+8i9fbw8OI2rKJ6T4F72aNIAwLC9tsQ/lnSug3DRuNWGKNfYo927JkICOuld1BAWKTeafsCXOrv6l2cICiM+wYfaPj9rC5wH88p1kBVDBmtV5HVcJuypPq50My96wSE7Q0I9Q42MyBs0pDRJwWE6u8C1odiQ0fbMoy0SED4gmINVMWiMvXLW1L9xwZc4xuhH/t+CQjro3dQQFhEkY9mAkL1d/TgIF0Lk2/xFOu/pg0jLTJU2txZQEDYIU/kVPrzbpyNruJ2vsPPQkBYH72DAsIiiiyuISBUfw8HhX9MERQ2bRjpigLX/KbiDVTFxvTzkbeB/bzyPu6hOLx/YpynsVxAKCCckd7BZjc4m7Qx/UMCQvX3hOKCLN9OERTGFBd7e6wB97Ay6CEE5ihr8/QVsqcyH+ZU/PPI+7gv1fCiN18lL6kuExDWQ++ggLCoInOprDKq/h5Xvj+YMiiM6b2k7DW53JtDCFTmekbls1L2VOa5hgWEcYL+8F6J38z55djFgDDvI8C3JZ4rbwW+OgNCvYPND7T+bNB1Lg96StTf09sRphtCGlMcufN4gwNCq4wClcmakL1G9lRme2jOkNG4PPnwHonxn9f15DnsrzEgPBXy57SU5UrOuT6sMY/1DjZD1nYOVxt2rXdyyu/7Hqf6Oye4Ol6gHKVtwXKgYb9P+xAClfs8o/J5UvZU5t7QjAUe4ovz66Fz/xwWvjb3Rd4wzjIDwk8KNETK+hBwK+dcp2vKX72DzfF4Rnn4omHXmrdy5AmPU/1dQFxwJm/4fFp6q+ZrLbLdynaPFPJtC9OPHW9bOltivmVVltsUq0pf5PPedmLFyAeBuKfTPT17Dp8V+L1tKOlcXxc4VxmLG9xT4Dxf1ZS/be4dXJbUgW8ndW4chhYX4bqdpBtJAzwG+ocGaWPD7+fpUM/81arfSzF95BWi/p4w2Pp+irbWaw35fS6mBzxKEBBWFRCeyzjPDsWqMll7Dp2pqbE7vB9ibOze17NnsC5p2Of93vaWcK7lBc9VxlfplwucJ15L1UPC29o7GD/WvBGmm4d0aqTRtjf596sacF87anqnlCFvePUnod/U39OJv8ffJvxN17WR/c5Q3wgSEBAKCO9yJuM8uxWrymQNGT1Uw/mHn3scnrWph8/gVCi+LPmsCyy9UvBcsdfpkRnOE4ORqwXPVfU8rDb2Dm7PyL/YIItzM2OvTOxhzVqhOQ7BPB3+mcPUhDlde8L8hxAXdTCn7H7W8/eH+nt68ePc4bAwZ7tIPVnXaIpncq7jmkcHAsIqA8KPQrU9I4yX9bW+6lXOhufN/TVjANI2q5IPHV+Fyfeqiiu8rZ3gXPFrbtwX7FiYbHGDOCzxreTvFvkiHIPV+HU5zqu6PeF9xYb1rlD+isJt7B08lHK9F5P8Hbef2+qkXOQNB27CfOyslY0/bFH9uNgj1ld9rr+jC6GcRZDi8NpLBevJB2u4r+drbPeBgFBAeJd3M87zomJVmbTtDq5UfN7jYeneY3UtsX1Pcs/zGPISv7zGr6s3Svr9xYAtLtP/cca5rofpVrgb1yv1V0oDaFvI7qWa5lzXkwB2Vm3rHRy32uztMNky789kPI8mzMc+kPFM3m3gh5ussnor9FMf6+9xAWG8/7Lm7OZtBxTTwRru62jONbyj2QQCwioDwhcyzvOBYlWZj1Py/FiF5zwyEtTU2WuxuMLm5gYF37OmCzWea9xqpzsqOs+sQ0nb1jv4YBi/Kus0H8QeSwkKm7A6YNam3U3c8Pqn0Ky9Wuetr/V3WkD4YgXHzJobXLW8KQzPaDaBgLDKgPDZOVeCfTVunlLsobm/ovMNz2GLPR9P13ivi3MjfvDYe6FtvYPjFtb6sYTy3rQFurIanM828LmcyHkPbu3Rb0r9fXfwdr7EY96TBNlpZe38nOqh4WQFWaBSWStbfSp7av14cbKi8432Au+q8V7jsJ7FyfsHPfrOa1vv4P0p1/rmjMc9H5q3QNfZjLp+ZwPL0p6cBvKzPflNqb/HB4QxMC5z9d6sDxB1bMuStfrpr14tQNW2ZFRCl2RPJb4Yk9dxmFkVXwBHG1V1LhS0PnmRLb6813r0nde23sG01Sz3zHjcTaF5w72+CPNbyGoaK0P2Iklv9eD3pP5ODwhj2l/TB4iqewjj3MysOeem7wCVy5q8/5fsKd32lLx+uYJz7Rh5ydS5SNAjQ42JuvZWZL7auLJo2rY7ZQzxvBCatWLz9Yy6fmVDy1TW3K6ur7qo/s4vE9+XeNysjeGrnj7zQMjuDX86ANQg7cvUnZ7cf5ycH782xyEjcVGQeys6T/zC+nuoZzhKnF8zPCei6r0NlyUvtTiM69yYMrXNz6zz2rjv4Lehui13hoeG72twPX+7wWUqayn+Pzv8W1J/F/9IUNZc0qyAcH/F95TVO/l3sCE9UJM/MiqjLg/zi/uKfZoSCMevzw9V/CKLKc4bKHvT6i2h3O0IZk2/+Yl1Xht7B6O0XrNPSjr+1ZoalHlWh3ZueL0qZA8bvbeDvyX192Tv0e9KOu7ekP5hfH3F93QsI/9PBoA5VbB96dl5I+Tvy/Z2KGd583Er/MVAfGPJ9xSH+vwVmrUq7ht+Yp3Xxt7BrIDwdknBxuJCFfOe75bV+3G+4WUra5+4ri0so/6err1SxpSLT+cYkGW1wbZ4vQB1adty5GXJ2+dqMcU/99SU51gT7l5xMKZfQvlbTMQhP9dC87ZJud9PrNPa2jsYfZNRbsvoJdwdytnbcVZt3l5oc8a1f9Sh35H6e/rg6WaYbY/EuBfpuCHV10P1vdBxOOitlLy/7PUC1Cmrp6zLvTuTfok9P+FLJzbCroTx23mUPRQ3vrT+aGBj4nM/r85ra+9gSAKKrPL7yozHX540NOc97Ou1jHs80oIylha4X+3Ib0j9PVtAuDj0+eEpjrcmCbzGHbOO7WKeyMj/F7xegDr1dXP6s1O+JOPKZq+GhWFYw8NJ4z/HVUTjHma/hvFDRKtYbXB9yvmakJ718+q0NvcORjsLlOGjHXhObR8Fsivj+h9t+bNRf5cTEC4uwHJggmNtzAgGX6npfo6mnD9+TLaYDFCrvu5FuL2ml2r8cvl6KHcT3UVxQZofGtqY+MsLrfPa3DsYkvL5e8GPQG0OPC5m3NuTLbmHtHruWIufi/q73IBwMcU8fWmQ7ks5RhzpczyMX7Ao9ui/0IByfdDrBajbipD9xa3L8haWmSXFjaDjsunLK2zMftvQxkRM7/ppdVrbewcX7ZugTH8Qyl8VuA5Zq1auaMk97A7pPSltpP6uLiAcTjcG6cfk78Xg61bGn/15kB6v8V4eCekru/qYCsxF1mT21R2/99hT+H0JL9DY6IrzA+MS8xvmHMg3IT3sZ9Vpbe8dHHYxTNZzcqBF97Ym417aNgcvLYDa2cLfj/q7noCwSIqjBA7NIQh7N+V69ni9APOSNZ9uR0/y4MGkoRfn23wWFjY+jl8Xbw2lG0kjKi4wcyYszBeMlfcDihA90pXewUXrQ7Gho20cRroj4x7Otuw5PRrSR2PQX8uTADb2Ir+avMPPJ7/puFLozZH3+PXkHR+HjW6d0zWvSdoTfZqmA7TAuxmNhgOyBxjSpd7BRfGD0DTL/scVRJs8jPSljGs/3sLndDLlXh73s6RFjoTxw1s3yhpgnp7JaDR8LHuARNd6B0eDwmmW/2/yMNLTGdfdxqFp61IC9y/9NGmJ9WF87+BLsgaYtwdC9opdAFEXeweH3ROmX+wjLmH/WMPuJ2sVy00tfUZp21Ds8vOkBcb1cl+QLUBT3Ex5ycZlmJfLHui9LvcODosLfnwQpl+k4r3QjMW4lif197hrvNnBRvVvofuLoNFu4zaij3Md18kaoCmyVu/aJnug97reOzgqLsgyzRDSxeBk3vPatmZcX9t7JOK+ruN6P9/3M6WhVif1wuiHmUdkDdAkxzIaD6/IHui1vvQOjmvExcVX7kwRFMa/M8+5ha9kXNuxDjybuADHn8EHTNph3HzenbIFaJqdGY2HT2UP9FrfegdHxQVnpt0D7a05XfOnGdfUlYboU4N0e+Te4qIzG/xkaZBxq/3uly1AE8V5M2lfwf+WPdBbfe0dHOfJsLAH4aRB4WtzuNYboR/zwp8dc4/fBHPfaYatY9pWh2UL0GTfZDRojHOHfup77+A4e8Pd84HyUp0b2T+ScR3fdPB5HBhzn2f8dJmzh8LCtjTD5fKQbAGa7q2MRsRB2QO9o3cwXeyBOjymwZeWvqrx2g6G5g1hrdqLoZtzJWmn+wfpajBMFGihpzMaEedkD/ROl3sHLyQNtlnFvQsvFQwKH6zp3s5lXMPTHS6vsefW8Dzm7b6wdIXiuJqofTKB1lgW7p6gv5huJ/8d6Ieu9w4uLhKzsaTjfVggIKxjpMXyjHr8Zg/q8Thna7TX1krZ1BkMXhkqe/Gj02bZArRN1sp0O2QP9EbX5w4uBoQvVnDMtHSqhvvalXH+vsyr2zRIP4/c+6t+0lTsobB0mOiXg7RetgBt9EJGY8Kmv9APfZg7uBi8nS/xmHH46M2MOvR8Dfd1IuP8z/eoDK9OAvDh+z/up01F4hYowz3TR2UJ0GZrQ/r2E1dlD/RCH1YWXQwI4/DKVTUFZBdquK+rIX27ibU9LMvPjjTUYy/pCj9xSrQv/DNM+/ckOARovawFErbIHui0vqwsOjy8s8zV//aE+fUQPpFx7ks9LtMbkkBwcV/dB/zMKUmck/tTUrY+CAs90wCd8GJGo+I92QOd1pd9B4cDwu9LPG7Was1VzyF8N+PcLyra/11wZqdsoGTbwsLHGIBOMWwU+qlP+w6OLgCztYaAsMp9yJaF9OGit0M/h4sCADPo6z5W0Gd96R0cFxB+V9Jx94b0OXxVrji4PePZnVW0AYBJZS1dflr2QOf0qXdwXEAY08slHDdt656TFd/PJ8GWQQBAieLwoyshffiRvXWgW/rUO5gWEMYtI2bZRPrBMH64/fVBurfCe1kf0jejvxK6vxk9AFCRIxkNRJv8Qnf0rXcwLSCM6dogPTzF8dYM0uWUY+6u+F5ezairjyjeAMC04hfttMVlfpM90Bl96x3MCggXtyY4MMGxNmYEg6/UcC+/hfR5i/cq3gDALE5lNJr2yB5ovT72DuYFhIvph0F6aZDuSzlGHF56PIwfrhmDsRdquI+sfQ8/VrwBgFk9mtHY+Fr2QOv1sXewaEA4nG4M0o/J34uB4q2MP/vzID1e0318k3EdjyjeAEAZLmY0OGzGCu3V197BaQLCIun3QToU6lvE5cmMa7moeAMAZdmS0ei4JHugtfraO5hmeVhYUCYuAhMXaolD5s8ngV5cKTSuQnprKMV/91lYGDa6dQ7X+0XG89uieAMAZbqk4QGd0ufewS7I+lD3uewBAMr2WEbj40vZA62jd7Ddvs54fo/KHgCgCp9kNEB2yh5oDb2D7bYzoy7+RPYAAFWJe23dTmmE/BTqW0gBmI3ewfZaltS3457d7aSeBgCozJGMhuSrsgcaT+9gux3KqIOPyh4AoGorw8KKe+MaI38P0gZZBI2md7C97knq2XHP7rekfgYAqNz2jAblp7IHGkvvYLtlzePeIXsAgDqdymiY7JE90EivB72DbbUn49l9LHsAgLqtHaQ/Uhon1wZpnSyCxvlXEviN9hLqHWy29Um9Oq6+/SOpjwEAarctpH+xPid7oDWBod7BZjuXUddukz0AwDy9ndFQeUn2QOMDw/8Legeb7OWMOvYt2QMAzFvcE+uLlMbKrUF6XBYBTOWxkL7365eyBwBoiji/5WpKo+VK8t8BmKxeTZun/Yd6FQBoms2DdDOl8fL1IC2XRQCFrBikr1Lq0xtJfQsA0Dg7Q/pclzOyB6CQ0xl16S7ZAwA02f6Mhsw7sgcg0zsZdeh+2QMAtMFrGQ2a12UPwFhvZNSdr8keAKBNjmY0bF6RPQBLHMqoM4/IHgCgjeLX7lsp6bDsAfivVzPqSq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Bp/jVIryf/CwAAQI/8e5D+M0j/L/lngSEAAEAP/CsJBP8zlASGAAAAPfDvkWBwOP2f7AEAAOimcb2Dw72EeggBAAA6Kqt38N+yBwAAoJv0DgIAAPSU3kEAAIAe0jsIAADQU3oHAQAAekjvIAAAQE/pHQQAAOghvYMAAAA9pXcQAACgh/QOAgAA9JTeQQAAgB7SOwgAANBTegcBAAB6SO8gAABAT+kdBAAA6CG9gwAAAD2ldxAAAKCH9A4CAAD0lN5BAACAHtI7CAAA0FN6BwEAAHpI7yAAAJ2zYpDukQ2QS+8gAACttGyQNg/Ss4P01iCdGaTLg3Qracyeaeh1XxrT8IZ50DsIAEBrbBikZwbpxCB9PUi3xzRi7wzSD4P08SDtbuA9HExpfMM86B0EAKDRHg8LvX8/ZjRcryZBYgwAVzX4Xh4cpJsCQhpC7yAAAI10/yAdHaTfM4LA2Dt4cpCeaMk9xeGtlzPuB+qmdxAAgEaJPWhx3t+djIbqtUF6fZDWtezejmXck4CQuukdBACgMWJwdyInEPw7CQRXtfD+tuQEgwJC6qZ3EACARtg3SH/lBEufhPZuIbF6kH4TENIgegcBAJi72Cv4aU6QFAPFZ1p+nx8WCAYFhNRJ7yAAAHP1SMheMCambwfp3pbf5+6CwaCAkLroHQQAYO5B0o2c4Oj0IK1o+X2uH6Q/exoQxsWBjgzSL4N0uODficH//rCwf+R3SRm5FRZWk43zRz8PCyvPbirh+tYO0rOD9FFY2M/y7+Q8MV0fpIvJuR7o4O9P7yAAAHPzYoHA6J2O3OuFkfvKCw7b7qEkiBrdL/Jkzt/bOUhfTBA4x3QqTLfK7GNhYZjy7QnO9VFo34q2afQOAgAwN68VaHy/3ZF7PTByXx+OCRDbHhDGfRW3JgH8rxn3dTIjgPx6wkBwOF0JxXsL47k+m+FccVGg+ztQLvUOAgAwF68XaHSf6Mi9xmGGN4fuKwZLqzsSEMaesufCwl6RN0KxYGpcQBh7im/NEKAtpj8GaUPONb8RJusRzApA17e4XOodBABgLg4WaGxf6Mi9xl6zb4fuK+6ruCX5b20OCJcP0uUpA6nRgPBECcHZcPoy5Zo3JP+tzHOda3HZ1DsIAEDtninQyI4Lj6zpyP0eGbm3N4f+W5sDwhXJNX4fFubvxXl1P04YEMZjnB/5b7eTIOtAEjivHAqs40q0x5OgOu8c+0auNw4R/SMs3b7k/UHakwSKy4bOE//syxPcz7YWlku9gwAA1O7RsHTo5LgUhw0+3JH7fWzk3r4bCjzaHhAuS57nqPcLBoQxGLwYls7JeyksDKXN82TIH576y9Cf35IEgIs9tHGhm1UF7/NYgfv5ooVlU+8gAAC1isv65+0zGNPhjtzvqiQoWbyvGMCMLnjStUVlQhLo5QVrcUGdxQVdbibPfNmE53k+FOu5i8Hg3+GfVV2fmOKeThY4V5u2o9A7CABA7c4VaFRf7tD9js6LOzDmz3QxIIw+DcWGWl4Ns/UG/xTy5xIu9gzG/31kho8ZeT3bbfqQoXcQAIBa7SsYIDzWkfvdMXJfn6X8ua4GhO8WeNZxs/eHZjzPoYLlKg4T3TrjuT4K3VgESe8gAAC1itsS/FWg0X62I/cbtyG4NnRf8Z839CwgfKHA895Vwnk2FQwIXyvhXHmLId1sybPROwgAQK0+KNho78pCMqNDY3dn/NmuBoRFeoTLkrd34Q8lnef+Avd0b8Ofi95BAABqFXtwimwRcLEj9zvaM/Zhzp8XEM7u61DfUM68sryj4c9F7yAAALU6HYr1Dm7vwL1uDP+sZrm4jULeFgoCwtnlLWBTZkB4Pedcexv8TPQOAgBQq6Lzu/7oyP2O9lRtKfB3BISzO1VjQPhtzrkONviZ6B0EAKBW7xUMCN/pwL2+NnJPbxb8ewLC2dW5+udnOed6v6HPQ+8gAAC1Wh7yNydfTE+mHCMuMhO3FTgTFhYGice7naT4z3GT+7NJ4LknLGwEPw+PhqVzy74PxTdZFxDOLm/T+DIDwrzndbKhz0PvIAAAjQsIxi3Vv3KQXhmkHwv+/eEUA8Xzg/RUjfe5YpB+HrmfTSUGGAJCAeGs9A4CAFC7swWDuE+H/s5Lg3R1ikBwXIrz+erYxmJ0A/aXSw4wBIQCwlnpHQQAoFZxuOjtgoHb4bCwOue3oZxAcDjFYZyHKrzPbWH2rTMEhALCKukdBAAooaHf5XS2gvzbPsH5T4SlWzVUkT6u4B7XhqW9mX8O0gYBoYCwYc9B7yAAgICw9oDwWJi+Ry/2ssVhl3GhmeFFYuIiLfcM0u5BOh4W9vib5NinS77HT0aOv7uiAENAKCCclt5BAAAB4VwCwvNTXMcHg3TfhOeJK4v+OsE5jpR0f8+NHPejCgMMAaGAcFp6BwEABIRzCQhvTnD+OOxyllVBYy/iJxOc74kZ7y0GrdeHjhd7KlcLCAWEDQsI9Q4CAAgI5xIQrp7g3NcG6YGagoLF9FMovkfgOF+MHG9LxQGGgFBAOA29gwAAAsK5BISTLCizq+Rzf1HwvC9PefzDI8d5s4YAQ0AoIJyU3kEAAAHh3ALCZ0LxfQLLFodz3ipw7t+mOHbc03B4K43LYbaeRgGhgLAqegcBAJibFwoGhM9XdP43C55/2wTHXDFIPwz93Rh0bqopwBAQCggnoXcQAIC5ertgQLa+ovPH494pcP4PJzjm8VDOkFMBoYCwanoHAQCYqyKLu/xd8TWcK3ANfxY81lMjf+9iydcqIBQQlkXvIAAArQgIL1V8DXtDsV7KvBVO1w7S70N//q9B2iAgFBA2NCDUOwgAQCsCwrMVX8P6ggHhMznHOT3y5/dUcK0CQgFhGfQOAgAgIBzye4HrOJrx90dXSz1V0XUKCAWEZdA7CABAI7zbkIDw0wLXkRbk3RMWhocOb1OxRkAoIGxoQKh3EACAxiiy7cS5Gq7jnQLX8WnK37008ueeqPA6BYQCwlnpHQQAoDGeLRAIXKjhOp6f8joOjvyZtyq+TgGhgHAWegcBAGiUHQUCgcs1XMeeKQPCC6HYgjRNSzsEhL0MCPUOAgDQKEVW+LzekMBUQNiNgPDDnPN8W+K5LjYoINQ7CABAI93KaTTfqeEani4QkJwXEFZmf40B4amc8/xV4rmu5JzrwxrzWO8gAACN9HmBYGBNxdewrcA1fCIgrEyR7UfK8kmBDxDLavrYcbqm/NU7CAAw52CiK6mKLSCKrPC5rQHP8KSAsDKfFbjmDSWd6+sC53qshPPcU+A8X9WUv23uHVyW/D7fTuqfPwbp5iDdTtKNQfo5CfQPDdJGryQAQEDYroBwd4Hz7q34GRYZMvqKgLAS65KGfR1lYHnBc5WxWuzLBc4Tr6Xq3u+29g6uHqQ3kgBw0vIdhwU/MHSsvcm/X+V1BQAICJsXEBZppJ+o+BkWWVRmVwPKWhe3nThVsOzF1WZXzniuVwqeK/Y6PTLDeWIwcrXgud6vOH/b2Du4PSP/4pDeODczDjWPPax/Z9zfF2FhWO6d5P+v87oCAASEzQsIiwQ6X1b8DJ8pcO/rBYSliT01u5MG/STlLwaFzw3S2gnOFYccbh6kY0OBQZEUhyW+lfzdInMKY7C6M/l4cXvC+/os+eCwsuR8bmPv4KGU672Y5O/yMX9ndVIu8oYDP+l1BQAICJsZEOZtDH87pSFYlpdyzv9zQ8pamwPCGHRfCwu9b2WUxRiw/TlIH2ec6/qEQWDWQjNx9dGrKb//v0v8jd1JrvtYCXnett7B/Sm//ecmLGdpz2NbAAAQEDYyIIw9RnkrMlY57y1vb7p3BYQz21dRmbxQ47nG5fGOis4z61DStvUOPphSB7w4xbEeSwkKt3tdAQACwmYGhNEHYX6beH+Rc+7HBYS0TNt6B8+Nuc4fZzjeM6H5q+sCADDkwZC/YfiyCs4bj5k15+vHBuWRgJAi2tY7eH/Ktb4543HPjxxvt6IBANBs53MCnucqOOfWnHM+LyCkZdrWO3gw5Vr3zHjcTSPHe0bRAABotkdyAp7vKzjnu6H5i8kICCmqjSuLngnVzRse/s3sVTwAAJrvZE7QU+awrxVhYUXHtHM9LSCkZdq47+C3KddbRgA3PMd7n+IBANB8cb+/axmN2l9Defu1Hcw4z4cNzBsBIVna2DsYpX2U+aSk4y9ucr9fEQEAaIddodol+aO1Qw3F0fRDWNgKQ0BIm7SxdzArIIyLPd1bwvFPJMd7SxEBAGiPoznBz4szHv90ynGvltQIFRBSp7b2DkbfZJTpMnoJd4fyPiQBAFCjEzkB0MtTHve1jGBwU4PzQ0BImrb2DkYf5ZTrV2Y8/vJBuhOq3csUAICKvJXTWIwrFN5T8Fhx7uH7IX2/wfsbnhcCQsZpc+9gtDOnXMd01GMGAOivuH/YXxmNxVtJoBdXFBy3eX0MGOMCMr+l/P3Yc7CqBfkgIGScNvcOhuQ3+3uBoDBuO/Ooxw0A0E9x9dEPwsLQr6xGY/zvcZXSzwbpq0H6O+PPXh6kJ1uUBwJCRrW9d3DRvgIB4WKK9cA6jx4AoJ/isM44jPSPCRqQoysXnhukrS28dwEho9reOzjs4gS/4zhi4IDHDwDQb5uTRuGpQfo8aSTeDAtDSGO6ERbmBp4dpLfDwnYWy2UbHdGV3sFFcRRAkaGjhpECAAC916XewUUPhoUh35P2/Md5wIaRAgAAvdC13sHRoHCaIeGGkQIAAL3Qxd7BYXFl4G/DdPOE42JRjykiAABAF3W5d3DYirCwouh/pkzvDdJqxQUAAOiSrvcOjtoRpl9VOO49+rgiAwAAdEFfegdHxZ6+4yF/H9K0vUnNLQQAAFqvb72Do+KCM3n7caaltxQfAACgrfraOzjOk2FhD8JJg8LXFCMAAKCN+t47OM7esDBPcJKg0Eb2AABAq+gdTLd8kA6HhX0IiwSEXylOAABAm3S5dzDOCbxawnHi3oWXCgaFDypSAABAG3S9d3BxkZiNJR3vwwIB4UHFCgAAaIOuzx1cDAhfrOCYaemUYgUAADRdH+YOLgZv50s8Zhw+ejMjIDyvaAEAAE3Xh5VFFwPC24O0qsTjnsjIuwuKFgAA0GR9WVl0eHjn/hKPuyfoIQQAAFqqL/sODgeE35d43KeDOYQAAEAL9WnfwdEFYLbWEBDuV8QAAICm6kvv4LiA8LuSjrs3Jf/uDNJ6RQwAAGiiPvUOjgsIY3q5hON+mpKHJxUxAACgqfrUO5gWEMYtIzbPcMwHw0JP4Ohxrw/SvYoYAADQRH3rHUwLCGO6NkgPT3G8NYN0OeWYuxUxAACgqfrWO5gVEMb09yAdmOBYGzOCwVcULwAAoKn62DuYFxAuph8G6aVBui/lGHF46fGwsLn9uEVkXlC8AACAJutj72DRgHA43RikH5O/FwPFWxl/9udBelzRAgAAmqyvvYPTBIRF0u+DdGiQlilaAABA0/W1dzDN8rCwoExcBObVQTo1SOeTQC+uFBpXIb01lOK/+ywsDBvdqjgBAABt0efeQQAAgF7TOwgAANBDegcBAAB6Su8gAABAD+kdBAAA6Cm9gwAAAD2kdxAAAKCnXg96BwEAAHrpX0ngN9pLqHcQAACgp4Gh3kEAAIAeBob/F/QOAsDc/H8OVDss3To2mQAAA4h0RVh0TWF0aE1MADxtYXRoIHhtbG5zPSJodHRwOi8vd3d3LnczLm9yZy8xOTk4L01hdGgvTWF0aE1MIj48bXN0eWxlIG1hdGhzaXplPSIxNnB4Ij48bXRhYmxlIGNvbHVtbmFsaWduPSJsZWZ0Ij48bXRyPjxtdGQ+PG1zdWI+PG1pIG1hdGh2YXJpYW50PSJub3JtYWwiPnY8L21pPjxtbj4yPC9tbj48L21zdWI+PG1vPj08L21vPjxtc3ViPjxtaSBtYXRodmFyaWFudD0ibm9ybWFsIj52PC9taT48bW4+MTwvbW4+PC9tc3ViPjxtbz4rPC9tbz48bWkgbWF0aHZhcmlhbnQ9Im5vcm1hbCI+YTwvbWk+PG1mZW5jZWQ+PG1pPiYjeDM5NDt0PC9taT48L21mZW5jZWQ+PC9tdGQ+PC9tdHI+PG10cj48bXRkPjxtbz4mI3hBMDs8L21vPjxtbz4mI3hBMDs8L21vPjxtbz4mI3hBMDs8L21vPjxtbz4mI3hBMDs8L21vPjxtbz49PC9tbz48bWZlbmNlZD48bXJvdz48bW4+MzI8L21uPjxtZnJhYyBiZXZlbGxlZD0idHJ1ZSI+PG1yb3c+PG1vPiYjeEEwOzwvbW8+PG1pIG1hdGh2YXJpYW50PSJub3JtYWwiPm08L21pPjwvbXJvdz48bWkgbWF0aHZhcmlhbnQ9Im5vcm1hbCI+czwvbWk+PC9tZnJhYz48L21yb3c+PC9tZmVuY2VkPjxtZmVuY2VkPjxtcm93Pjxtbj4yPC9tbj48bW8+JiN4QTA7PC9tbz48bWkgbWF0aHZhcmlhbnQ9Im5vcm1hbCI+czwvbWk+PC9tcm93PjwvbWZlbmNlZD48L210ZD48L210cj48bXRyPjxtdGQ+PG1vPiYjeEEwOzwvbW8+PG1vPiYjeEEwOzwvbW8+PG1vPiYjeEEwOzwvbW8+PG1vPiYjeEEwOzwvbW8+PG1vPj08L21vPjxtbj42NDwvbW4+PG1vPiYjeEEwOzwvbW8+PG1mcmFjIGJldmVsbGVkPSJ0cnVlIj48bWkgbWF0aHZhcmlhbnQ9Im5vcm1hbCI+bTwvbWk+PG1pIG1hdGh2YXJpYW50PSJub3JtYWwiPnM8L21pPjwvbWZyYWM+PC9tdGQ+PC9tdHI+PC9tdGFibGU+PC9tc3R5bGU+PC9tYXRoPqjC5JcAAAAASUVORK5CYII=\&quot;,\&quot;slideId\&quot;:293,\&quot;accessibleText\&quot;:\&quot;table row cell straight v subscript 2 equals straight v subscript 1 plus straight a open parentheses straight capital delta straight t close parentheses end cell row cell space space space space equals open parentheses 32 bevelled fraction numerator space straight m over denominator straight s end fraction close parentheses open parentheses 2 space straight s close parentheses end cell row cell space space space space equals 64 space bevelled straight m over straight s end cell end table\&quot;,\&quot;imageHeight\&quot;:57.62162162162162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33789</TotalTime>
  <Words>2151</Words>
  <Application>Microsoft Macintosh PowerPoint</Application>
  <PresentationFormat>On-screen Show (4:3)</PresentationFormat>
  <Paragraphs>225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Apple Chancery</vt:lpstr>
      <vt:lpstr>Arial</vt:lpstr>
      <vt:lpstr>Calibri</vt:lpstr>
      <vt:lpstr>Cambria Math</vt:lpstr>
      <vt:lpstr>Gill Sans</vt:lpstr>
      <vt:lpstr>Lucida Grande</vt:lpstr>
      <vt:lpstr>Palatino Linotype</vt:lpstr>
      <vt:lpstr>Times New Roman</vt:lpstr>
      <vt:lpstr>Office Theme</vt:lpstr>
      <vt:lpstr>Equation</vt:lpstr>
      <vt:lpstr>General announcements</vt:lpstr>
      <vt:lpstr>Announcements (con’t.)</vt:lpstr>
      <vt:lpstr>Figure 2.24 on p51</vt:lpstr>
      <vt:lpstr>PowerPoint Presentation</vt:lpstr>
      <vt:lpstr>PowerPoint Presentation</vt:lpstr>
      <vt:lpstr>PowerPoint Presentation</vt:lpstr>
      <vt:lpstr>Sign conventions</vt:lpstr>
      <vt:lpstr>Using kinematic equations</vt:lpstr>
      <vt:lpstr>Reminders about kinematic equations</vt:lpstr>
      <vt:lpstr>How to solve problems with kinematic equations-- First--the quick and perilous way</vt:lpstr>
      <vt:lpstr>Example #2 – sea anemone</vt:lpstr>
      <vt:lpstr>How to solve problems with kinematic equations-- Second--the Safe Way</vt:lpstr>
      <vt:lpstr>Example #2 – sea anemone</vt:lpstr>
      <vt:lpstr>Example #3 – funny car</vt:lpstr>
      <vt:lpstr>PowerPoint Presentation</vt:lpstr>
      <vt:lpstr>How to solve problems with kinematic equations—Two ways—The safe way</vt:lpstr>
      <vt:lpstr>Example #1 – car</vt:lpstr>
      <vt:lpstr>example #1 – The safe way</vt:lpstr>
      <vt:lpstr>Back to the car…</vt:lpstr>
      <vt:lpstr>PowerPoint Presentation</vt:lpstr>
      <vt:lpstr>Back to the car…</vt:lpstr>
      <vt:lpstr>Back to the Car…</vt:lpstr>
      <vt:lpstr>Back to the car…</vt:lpstr>
      <vt:lpstr>How to tackle complex problems</vt:lpstr>
      <vt:lpstr>Two Car problem: the set-Up</vt:lpstr>
      <vt:lpstr>Two car problem: the set-up</vt:lpstr>
      <vt:lpstr>The Two car problem: parts a+b</vt:lpstr>
      <vt:lpstr>The two-car problem: parts a+b</vt:lpstr>
      <vt:lpstr>The two-car problem: part C</vt:lpstr>
      <vt:lpstr>Why all these steps?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Craig Fletcher</cp:lastModifiedBy>
  <cp:revision>710</cp:revision>
  <cp:lastPrinted>2021-08-24T17:55:14Z</cp:lastPrinted>
  <dcterms:created xsi:type="dcterms:W3CDTF">2017-08-16T17:34:12Z</dcterms:created>
  <dcterms:modified xsi:type="dcterms:W3CDTF">2023-08-30T21:08:16Z</dcterms:modified>
</cp:coreProperties>
</file>